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41"/>
  </p:notesMasterIdLst>
  <p:sldIdLst>
    <p:sldId id="256" r:id="rId2"/>
    <p:sldId id="257" r:id="rId3"/>
    <p:sldId id="258" r:id="rId4"/>
    <p:sldId id="277" r:id="rId5"/>
    <p:sldId id="278" r:id="rId6"/>
    <p:sldId id="279" r:id="rId7"/>
    <p:sldId id="273" r:id="rId8"/>
    <p:sldId id="274" r:id="rId9"/>
    <p:sldId id="275" r:id="rId10"/>
    <p:sldId id="268" r:id="rId11"/>
    <p:sldId id="269" r:id="rId12"/>
    <p:sldId id="270" r:id="rId13"/>
    <p:sldId id="271" r:id="rId14"/>
    <p:sldId id="261" r:id="rId15"/>
    <p:sldId id="282" r:id="rId16"/>
    <p:sldId id="284" r:id="rId17"/>
    <p:sldId id="283" r:id="rId18"/>
    <p:sldId id="289" r:id="rId19"/>
    <p:sldId id="272" r:id="rId20"/>
    <p:sldId id="262" r:id="rId21"/>
    <p:sldId id="285" r:id="rId22"/>
    <p:sldId id="281" r:id="rId23"/>
    <p:sldId id="290" r:id="rId24"/>
    <p:sldId id="292" r:id="rId25"/>
    <p:sldId id="291" r:id="rId26"/>
    <p:sldId id="286" r:id="rId27"/>
    <p:sldId id="293" r:id="rId28"/>
    <p:sldId id="287" r:id="rId29"/>
    <p:sldId id="294" r:id="rId30"/>
    <p:sldId id="295" r:id="rId31"/>
    <p:sldId id="263" r:id="rId32"/>
    <p:sldId id="260" r:id="rId33"/>
    <p:sldId id="288" r:id="rId34"/>
    <p:sldId id="264" r:id="rId35"/>
    <p:sldId id="265" r:id="rId36"/>
    <p:sldId id="266" r:id="rId37"/>
    <p:sldId id="267" r:id="rId38"/>
    <p:sldId id="280" r:id="rId39"/>
    <p:sldId id="27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AA98820-9862-447E-BF0A-89C099D5232C}" type="datetimeFigureOut">
              <a:rPr lang="en-US" smtClean="0"/>
              <a:t>5/6/2014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A8DCE0-DD37-44FC-94C1-C1A62E04E17C}" type="slidenum">
              <a:rPr lang="en-US" smtClean="0"/>
              <a:t>‹#›</a:t>
            </a:fld>
            <a:endParaRPr lang="en-US"/>
          </a:p>
        </p:txBody>
      </p:sp>
    </p:spTree>
    <p:extLst>
      <p:ext uri="{BB962C8B-B14F-4D97-AF65-F5344CB8AC3E}">
        <p14:creationId xmlns:p14="http://schemas.microsoft.com/office/powerpoint/2010/main" val="54164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CC1097-D599-4515-A3BF-B6378EF11C11}" type="slidenum">
              <a:rPr lang="en-US" altLang="en-US" smtClean="0"/>
              <a:pPr eaLnBrk="1" hangingPunct="1">
                <a:spcBef>
                  <a:spcPct val="0"/>
                </a:spcBef>
              </a:pPr>
              <a:t>4</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806" indent="-228806"/>
            <a:r>
              <a:rPr lang="en-US" altLang="en-US" smtClean="0"/>
              <a:t>Wilderness values and fire management are not always seen as compatible.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F0DD8D-768D-4A51-B3D5-2BF14BCB477B}" type="slidenum">
              <a:rPr lang="en-US" altLang="en-US" smtClean="0"/>
              <a:pPr eaLnBrk="1" hangingPunct="1">
                <a:spcBef>
                  <a:spcPct val="0"/>
                </a:spcBef>
              </a:pPr>
              <a:t>13</a:t>
            </a:fld>
            <a:endParaRPr lang="en-US" alt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use of natural fuel breaks and burning more acres is far more preferable in wilderness that constructed fire line. Even the use of motorized equipment (such as pumps) is no big deal in the long run because there is no lasting impact.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BA9239-ADDC-4ACF-BDF0-D44D972E753C}" type="slidenum">
              <a:rPr lang="en-US" altLang="en-US" smtClean="0"/>
              <a:pPr eaLnBrk="1" hangingPunct="1">
                <a:spcBef>
                  <a:spcPct val="0"/>
                </a:spcBef>
              </a:pPr>
              <a:t>19</a:t>
            </a:fld>
            <a:endParaRPr lang="en-US" alt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Camp activities need to follow the Leave No Trace and minimum impact principles.  Use existing sites, avoid any construction of facilities even temporary ones. Use portable toilets,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40D3C7-F5F1-43B0-94CA-176A507CC172}" type="slidenum">
              <a:rPr lang="en-US" altLang="en-US" smtClean="0"/>
              <a:pPr eaLnBrk="1" hangingPunct="1">
                <a:spcBef>
                  <a:spcPct val="0"/>
                </a:spcBef>
              </a:pPr>
              <a:t>39</a:t>
            </a:fld>
            <a:endParaRPr lang="en-US" alt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But, we should never forget the most important part of all fire management activity. Wilderness does not change this. </a:t>
            </a:r>
          </a:p>
          <a:p>
            <a:r>
              <a:rPr lang="en-US" altLang="en-US" smtClean="0"/>
              <a:t>An essential principle of fire management is safety – no compromise!</a:t>
            </a:r>
          </a:p>
          <a:p>
            <a:r>
              <a:rPr lang="en-US" altLang="en-US" smtClean="0"/>
              <a:t>A successful wilderness fire management program must incorporate this principle.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E8D479-1931-41DD-B954-E8DD40D76C0C}" type="slidenum">
              <a:rPr lang="en-US" altLang="en-US" smtClean="0"/>
              <a:pPr eaLnBrk="1" hangingPunct="1">
                <a:spcBef>
                  <a:spcPct val="0"/>
                </a:spcBef>
              </a:pPr>
              <a:t>5</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Tree hugging hippy wilderness ranger….everything is hugs and flowers, hands off approach and everything will</a:t>
            </a:r>
          </a:p>
          <a:p>
            <a:pPr eaLnBrk="1" hangingPunct="1"/>
            <a:r>
              <a:rPr lang="en-US" altLang="en-US" smtClean="0"/>
              <a:t>be all right, dude. I just want to hike around.</a:t>
            </a:r>
          </a:p>
          <a:p>
            <a:pPr eaLnBrk="1" hangingPunct="1"/>
            <a:r>
              <a:rPr lang="en-US" altLang="en-US" smtClean="0"/>
              <a:t>	</a:t>
            </a:r>
          </a:p>
          <a:p>
            <a:pPr eaLnBrk="1" hangingPunct="1"/>
            <a:endParaRPr lang="en-US" altLang="en-US" smtClean="0"/>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EE14DA-9CFD-4AC6-B1FC-DECCA9DB4425}" type="slidenum">
              <a:rPr lang="en-US" altLang="en-US" smtClean="0"/>
              <a:pPr eaLnBrk="1" hangingPunct="1">
                <a:spcBef>
                  <a:spcPct val="0"/>
                </a:spcBef>
              </a:pPr>
              <a:t>6</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One man,  one chainsaw,  one tree left standing, and even that one is dead, just how we like it! . I imagine  this is how most people see us firefighters, that we just want to cut down every tree in the forest, and wage a path of destruction without thinking.</a:t>
            </a:r>
          </a:p>
          <a:p>
            <a:pPr eaLnBrk="1" hangingPunct="1"/>
            <a:r>
              <a:rPr lang="en-US" altLang="en-US" smtClean="0"/>
              <a:t>Let’s get some of these misconceptions out of the way.  Both firefighters and WRA’s have evolved over the years. Among both groups, many of us see the landscape as the interconnecting, complex system that it is.  Many of us have degrees in Forest Management or Natural Resources, and/or many years on the ground existing with the ecosystems we represent.</a:t>
            </a:r>
          </a:p>
          <a:p>
            <a:pPr eaLnBrk="1" hangingPunct="1"/>
            <a:r>
              <a:rPr lang="en-US" altLang="en-US" smtClean="0"/>
              <a:t>Physical labor does not make the firefighter stupid, and a love for wild, pristine places does not make the WRA “weak.”  In fact, we have more common ground between us than those who choose other careers</a:t>
            </a:r>
          </a:p>
          <a:p>
            <a:pPr eaLnBrk="1" hangingPunct="1"/>
            <a:r>
              <a:rPr lang="en-US" altLang="en-US" smtClean="0"/>
              <a:t>	we both love wild places</a:t>
            </a:r>
          </a:p>
          <a:p>
            <a:pPr eaLnBrk="1" hangingPunct="1"/>
            <a:r>
              <a:rPr lang="en-US" altLang="en-US" smtClean="0"/>
              <a:t>	we both respect and admire the forces of nature</a:t>
            </a:r>
          </a:p>
          <a:p>
            <a:pPr eaLnBrk="1" hangingPunct="1"/>
            <a:r>
              <a:rPr lang="en-US" altLang="en-US" smtClean="0"/>
              <a:t>	nobody here is really in it for the money – it is the desire to make that difference</a:t>
            </a:r>
          </a:p>
          <a:p>
            <a:pPr eaLnBrk="1" hangingPunct="1"/>
            <a:r>
              <a:rPr lang="en-US" altLang="en-US" smtClean="0"/>
              <a:t>Lets start our discussion on the footing of this common ground</a:t>
            </a:r>
          </a:p>
          <a:p>
            <a:pPr eaLnBrk="1" hangingPunct="1"/>
            <a:endParaRPr lang="en-US" altLang="en-US" smtClean="0"/>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9EC10E-53BF-4FE6-9644-47D91D7A3CA7}" type="slidenum">
              <a:rPr lang="en-US" altLang="en-US" smtClean="0"/>
              <a:pPr eaLnBrk="1" hangingPunct="1">
                <a:spcBef>
                  <a:spcPct val="0"/>
                </a:spcBef>
              </a:pPr>
              <a:t>7</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Unnecessary, negative impacts are to be avoided and minimized because they are not part of the natural ecological process.</a:t>
            </a:r>
          </a:p>
          <a:p>
            <a:pPr eaLnBrk="1" hangingPunct="1"/>
            <a:r>
              <a:rPr lang="en-US" altLang="en-US" smtClean="0"/>
              <a:t>When the fire is raging and someone proposes to use highly impacting suppression techniques, such as bulldozers, in wilderness it’s important to take a step back and remember what wilderness is all about. Is there a significant reason to use the bulldozers that will actually work? Is the reasoning based on the effects of fire to wilderness or the need to protect lives and property?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477D0D-7D39-4CEE-A2E5-CD63D77D0C2F}" type="slidenum">
              <a:rPr lang="en-US" altLang="en-US" smtClean="0"/>
              <a:pPr eaLnBrk="1" hangingPunct="1">
                <a:spcBef>
                  <a:spcPct val="0"/>
                </a:spcBef>
              </a:pPr>
              <a:t>8</a:t>
            </a:fld>
            <a:endParaRPr lang="en-US" alt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806" indent="-228806"/>
            <a:r>
              <a:rPr lang="en-US" altLang="en-US" smtClean="0"/>
              <a:t>The Authority of the Resource techniques is useful to help communicate the wilderness resource message:</a:t>
            </a:r>
          </a:p>
          <a:p>
            <a:pPr marL="228806" indent="-228806">
              <a:buFontTx/>
              <a:buAutoNum type="arabicPeriod"/>
            </a:pPr>
            <a:r>
              <a:rPr lang="en-US" altLang="en-US" smtClean="0"/>
              <a:t>Explain WHY the MIST and other techniques and actions are necessary</a:t>
            </a:r>
          </a:p>
          <a:p>
            <a:pPr marL="228806" indent="-228806"/>
            <a:r>
              <a:rPr lang="en-US" altLang="en-US" smtClean="0"/>
              <a:t>2. Capitalize on a teachable moment by informing and educating about the wilderness resource to willing recipients.</a:t>
            </a:r>
          </a:p>
          <a:p>
            <a:pPr marL="228806" indent="-228806"/>
            <a:r>
              <a:rPr lang="en-US" altLang="en-US" smtClean="0"/>
              <a:t>3. Provide feasible and safe alternatives that meet mutual goals.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B89711-4D55-4C98-8F97-B93DAFBF0CCE}" type="slidenum">
              <a:rPr lang="en-US" altLang="en-US" smtClean="0"/>
              <a:pPr eaLnBrk="1" hangingPunct="1">
                <a:spcBef>
                  <a:spcPct val="0"/>
                </a:spcBef>
              </a:pPr>
              <a:t>9</a:t>
            </a:fld>
            <a:endParaRPr lang="en-US" alt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6" tIns="45853" rIns="91706" bIns="45853"/>
          <a:lstStyle/>
          <a:p>
            <a:r>
              <a:rPr lang="en-US" altLang="en-US" smtClean="0"/>
              <a:t>Now, using the Authority of the Resource Technique (ART)</a:t>
            </a:r>
          </a:p>
          <a:p>
            <a:endParaRPr lang="en-US" altLang="en-US" smtClean="0"/>
          </a:p>
          <a:p>
            <a:r>
              <a:rPr lang="en-US" altLang="en-US" smtClean="0"/>
              <a:t>Which would you prefer?</a:t>
            </a:r>
          </a:p>
          <a:p>
            <a:r>
              <a:rPr lang="en-US" altLang="en-US" smtClean="0"/>
              <a:t>Which do you think would get better compliance?</a:t>
            </a:r>
          </a:p>
          <a:p>
            <a:endParaRPr lang="en-US" altLang="en-US" smtClean="0"/>
          </a:p>
          <a:p>
            <a:r>
              <a:rPr lang="en-US" altLang="en-US" smtClean="0"/>
              <a:t>This technique can be used on many issues. Simply by understanding the wilderness resource and explaining the effects of actions we can get others to want to do the right things and adopt a less impacting course of action.</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357D07-5F07-4334-B229-1C74D913A36B}" type="slidenum">
              <a:rPr lang="en-US" altLang="en-US" smtClean="0"/>
              <a:pPr eaLnBrk="1" hangingPunct="1">
                <a:spcBef>
                  <a:spcPct val="0"/>
                </a:spcBef>
              </a:pPr>
              <a:t>10</a:t>
            </a:fld>
            <a:endParaRPr lang="en-US" alt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Mechanical transport and landing of aircraft are prohibited unless they are the minimum necessary.  In many areas stock can be used or crews can walk out when they are not immediately needed elsewhere.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B131EC-4C15-48C5-BA98-F602DBAAFB80}" type="slidenum">
              <a:rPr lang="en-US" altLang="en-US" smtClean="0"/>
              <a:pPr eaLnBrk="1" hangingPunct="1">
                <a:spcBef>
                  <a:spcPct val="0"/>
                </a:spcBef>
              </a:pPr>
              <a:t>11</a:t>
            </a:fld>
            <a:endParaRPr lang="en-US" alt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And, it means that if a decision is made that some management action is necessary, some flexibility and consideration of what really causes long term impacts vs. short term disturbance is necessary. For instance a hierarchy of aircraft operations might be like this. Flights and even use of  natural openings are temporary and don’t leave a long term impact compared to constructed helispots.</a:t>
            </a:r>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12" eaLnBrk="0" hangingPunct="0">
              <a:spcBef>
                <a:spcPct val="30000"/>
              </a:spcBef>
              <a:defRPr sz="1200">
                <a:solidFill>
                  <a:schemeClr val="tx1"/>
                </a:solidFill>
                <a:latin typeface="Arial" charset="0"/>
              </a:defRPr>
            </a:lvl1pPr>
            <a:lvl2pPr marL="743619" indent="-286007" defTabSz="931112" eaLnBrk="0" hangingPunct="0">
              <a:spcBef>
                <a:spcPct val="30000"/>
              </a:spcBef>
              <a:defRPr sz="1200">
                <a:solidFill>
                  <a:schemeClr val="tx1"/>
                </a:solidFill>
                <a:latin typeface="Arial" charset="0"/>
              </a:defRPr>
            </a:lvl2pPr>
            <a:lvl3pPr marL="1144029" indent="-228806" defTabSz="931112" eaLnBrk="0" hangingPunct="0">
              <a:spcBef>
                <a:spcPct val="30000"/>
              </a:spcBef>
              <a:defRPr sz="1200">
                <a:solidFill>
                  <a:schemeClr val="tx1"/>
                </a:solidFill>
                <a:latin typeface="Arial" charset="0"/>
              </a:defRPr>
            </a:lvl3pPr>
            <a:lvl4pPr marL="1601640" indent="-228806" defTabSz="931112" eaLnBrk="0" hangingPunct="0">
              <a:spcBef>
                <a:spcPct val="30000"/>
              </a:spcBef>
              <a:defRPr sz="1200">
                <a:solidFill>
                  <a:schemeClr val="tx1"/>
                </a:solidFill>
                <a:latin typeface="Arial" charset="0"/>
              </a:defRPr>
            </a:lvl4pPr>
            <a:lvl5pPr marL="2059252" indent="-228806" defTabSz="931112" eaLnBrk="0" hangingPunct="0">
              <a:spcBef>
                <a:spcPct val="30000"/>
              </a:spcBef>
              <a:defRPr sz="1200">
                <a:solidFill>
                  <a:schemeClr val="tx1"/>
                </a:solidFill>
                <a:latin typeface="Arial" charset="0"/>
              </a:defRPr>
            </a:lvl5pPr>
            <a:lvl6pPr marL="2516863" indent="-228806" defTabSz="931112" eaLnBrk="0" fontAlgn="base" hangingPunct="0">
              <a:spcBef>
                <a:spcPct val="30000"/>
              </a:spcBef>
              <a:spcAft>
                <a:spcPct val="0"/>
              </a:spcAft>
              <a:defRPr sz="1200">
                <a:solidFill>
                  <a:schemeClr val="tx1"/>
                </a:solidFill>
                <a:latin typeface="Arial" charset="0"/>
              </a:defRPr>
            </a:lvl6pPr>
            <a:lvl7pPr marL="2974475" indent="-228806" defTabSz="931112" eaLnBrk="0" fontAlgn="base" hangingPunct="0">
              <a:spcBef>
                <a:spcPct val="30000"/>
              </a:spcBef>
              <a:spcAft>
                <a:spcPct val="0"/>
              </a:spcAft>
              <a:defRPr sz="1200">
                <a:solidFill>
                  <a:schemeClr val="tx1"/>
                </a:solidFill>
                <a:latin typeface="Arial" charset="0"/>
              </a:defRPr>
            </a:lvl7pPr>
            <a:lvl8pPr marL="3432086" indent="-228806" defTabSz="931112" eaLnBrk="0" fontAlgn="base" hangingPunct="0">
              <a:spcBef>
                <a:spcPct val="30000"/>
              </a:spcBef>
              <a:spcAft>
                <a:spcPct val="0"/>
              </a:spcAft>
              <a:defRPr sz="1200">
                <a:solidFill>
                  <a:schemeClr val="tx1"/>
                </a:solidFill>
                <a:latin typeface="Arial" charset="0"/>
              </a:defRPr>
            </a:lvl8pPr>
            <a:lvl9pPr marL="3889698" indent="-228806" defTabSz="9311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406527-D5F3-42B8-8CCA-3ECE48FD1981}" type="slidenum">
              <a:rPr lang="en-US" altLang="en-US" smtClean="0"/>
              <a:pPr eaLnBrk="1" hangingPunct="1">
                <a:spcBef>
                  <a:spcPct val="0"/>
                </a:spcBef>
              </a:pPr>
              <a:t>12</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4509" y="4415433"/>
            <a:ext cx="5141384" cy="41834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Suppression activities may be necessary but can have adverse effects. If possible consider options to avoid dropping the snag or cutting in hard line, especially near trails or water. Spend more time on Step 1, is it necessary to take action (cut the tree)?</a:t>
            </a:r>
          </a:p>
          <a:p>
            <a:pPr eaLnBrk="1" hangingPunct="1"/>
            <a:r>
              <a:rPr lang="en-US" altLang="en-US" smtClean="0"/>
              <a:t>Use of a motorized pump is also prohibited in wilderness but may be allowed as a less impacting alternative.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B60C0-DCF6-4EBC-BC88-5F70ABF4F887}" type="slidenum">
              <a:rPr lang="en-US"/>
              <a:pPr>
                <a:defRPr/>
              </a:pPr>
              <a:t>‹#›</a:t>
            </a:fld>
            <a:endParaRPr lang="en-US"/>
          </a:p>
        </p:txBody>
      </p:sp>
    </p:spTree>
    <p:extLst>
      <p:ext uri="{BB962C8B-B14F-4D97-AF65-F5344CB8AC3E}">
        <p14:creationId xmlns:p14="http://schemas.microsoft.com/office/powerpoint/2010/main" val="78226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5/6/2014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5/6/2014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5/6/2014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file:///C:\My%20Documents\My%20Pictures\P8180097.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 1 Resource Advisor Training</a:t>
            </a:r>
            <a:endParaRPr lang="en-US" dirty="0"/>
          </a:p>
        </p:txBody>
      </p:sp>
      <p:sp>
        <p:nvSpPr>
          <p:cNvPr id="3" name="Subtitle 2"/>
          <p:cNvSpPr>
            <a:spLocks noGrp="1"/>
          </p:cNvSpPr>
          <p:nvPr>
            <p:ph type="subTitle" idx="1"/>
          </p:nvPr>
        </p:nvSpPr>
        <p:spPr/>
        <p:txBody>
          <a:bodyPr>
            <a:normAutofit/>
          </a:bodyPr>
          <a:lstStyle/>
          <a:p>
            <a:r>
              <a:rPr lang="en-US" sz="2800" dirty="0" smtClean="0"/>
              <a:t>Wilderness, Recreation, and Special Uses</a:t>
            </a:r>
            <a:endParaRPr lang="en-US" sz="2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36005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28600" y="609600"/>
            <a:ext cx="9144000" cy="1143000"/>
          </a:xfrm>
        </p:spPr>
        <p:txBody>
          <a:bodyPr/>
          <a:lstStyle/>
          <a:p>
            <a:pPr eaLnBrk="1" hangingPunct="1"/>
            <a:r>
              <a:rPr lang="en-US" altLang="en-US" sz="3600" dirty="0" smtClean="0">
                <a:latin typeface="Comic Sans MS" pitchFamily="66" charset="0"/>
              </a:rPr>
              <a:t>Wilderness Management</a:t>
            </a:r>
            <a:r>
              <a:rPr lang="en-US" altLang="en-US" sz="4000" dirty="0" smtClean="0">
                <a:latin typeface="Comic Sans MS" pitchFamily="66" charset="0"/>
              </a:rPr>
              <a:t/>
            </a:r>
            <a:br>
              <a:rPr lang="en-US" altLang="en-US" sz="4000" dirty="0" smtClean="0">
                <a:latin typeface="Comic Sans MS" pitchFamily="66" charset="0"/>
              </a:rPr>
            </a:br>
            <a:r>
              <a:rPr lang="en-US" altLang="en-US" sz="3200" dirty="0" smtClean="0">
                <a:latin typeface="Comic Sans MS" pitchFamily="66" charset="0"/>
              </a:rPr>
              <a:t>Determining the Minimum Requirement</a:t>
            </a:r>
            <a:r>
              <a:rPr lang="en-US" altLang="en-US" sz="3600" dirty="0" smtClean="0">
                <a:solidFill>
                  <a:schemeClr val="folHlink"/>
                </a:solidFill>
                <a:latin typeface="Comic Sans MS" pitchFamily="66" charset="0"/>
              </a:rPr>
              <a:t/>
            </a:r>
            <a:br>
              <a:rPr lang="en-US" altLang="en-US" sz="3600" dirty="0" smtClean="0">
                <a:solidFill>
                  <a:schemeClr val="folHlink"/>
                </a:solidFill>
                <a:latin typeface="Comic Sans MS" pitchFamily="66" charset="0"/>
              </a:rPr>
            </a:br>
            <a:endParaRPr lang="en-US" altLang="en-US" sz="3600" dirty="0" smtClean="0">
              <a:solidFill>
                <a:schemeClr val="folHlink"/>
              </a:solidFill>
              <a:latin typeface="Comic Sans MS" pitchFamily="66" charset="0"/>
            </a:endParaRPr>
          </a:p>
        </p:txBody>
      </p:sp>
      <p:sp>
        <p:nvSpPr>
          <p:cNvPr id="40963" name="Rectangle 3"/>
          <p:cNvSpPr>
            <a:spLocks noGrp="1" noChangeArrowheads="1"/>
          </p:cNvSpPr>
          <p:nvPr>
            <p:ph type="subTitle" idx="1"/>
          </p:nvPr>
        </p:nvSpPr>
        <p:spPr>
          <a:xfrm>
            <a:off x="228600" y="1219200"/>
            <a:ext cx="6534150" cy="681038"/>
          </a:xfrm>
        </p:spPr>
        <p:txBody>
          <a:bodyPr/>
          <a:lstStyle/>
          <a:p>
            <a:pPr eaLnBrk="1" hangingPunct="1"/>
            <a:r>
              <a:rPr lang="en-US" altLang="en-US" sz="2800" smtClean="0">
                <a:solidFill>
                  <a:srgbClr val="006600"/>
                </a:solidFill>
                <a:latin typeface="Comic Sans MS" pitchFamily="66" charset="0"/>
              </a:rPr>
              <a:t>Example - Method of transport</a:t>
            </a:r>
          </a:p>
        </p:txBody>
      </p:sp>
      <p:pic>
        <p:nvPicPr>
          <p:cNvPr id="40964" name="Picture 7" descr="IMG_012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1828800"/>
            <a:ext cx="3429000" cy="303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2408238"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89388"/>
            <a:ext cx="30480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6396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69875"/>
            <a:ext cx="9144000" cy="1143000"/>
          </a:xfrm>
        </p:spPr>
        <p:txBody>
          <a:bodyPr/>
          <a:lstStyle/>
          <a:p>
            <a:pPr eaLnBrk="1" hangingPunct="1"/>
            <a:r>
              <a:rPr lang="en-US" altLang="en-US" sz="4000" smtClean="0">
                <a:latin typeface="Comic Sans MS" pitchFamily="66" charset="0"/>
              </a:rPr>
              <a:t>   Preferences for Limiting Impacts</a:t>
            </a:r>
            <a:br>
              <a:rPr lang="en-US" altLang="en-US" sz="4000" smtClean="0">
                <a:latin typeface="Comic Sans MS" pitchFamily="66" charset="0"/>
              </a:rPr>
            </a:br>
            <a:r>
              <a:rPr lang="en-US" altLang="en-US" sz="3200" smtClean="0">
                <a:solidFill>
                  <a:srgbClr val="336600"/>
                </a:solidFill>
                <a:latin typeface="Comic Sans MS" pitchFamily="66" charset="0"/>
              </a:rPr>
              <a:t>Long term impacts vs. short term disturbances</a:t>
            </a:r>
            <a:endParaRPr lang="en-US" altLang="en-US" sz="4000" smtClean="0">
              <a:solidFill>
                <a:srgbClr val="336600"/>
              </a:solidFill>
              <a:latin typeface="Comic Sans MS" pitchFamily="66" charset="0"/>
            </a:endParaRPr>
          </a:p>
        </p:txBody>
      </p:sp>
      <p:sp>
        <p:nvSpPr>
          <p:cNvPr id="41987" name="Rectangle 3"/>
          <p:cNvSpPr>
            <a:spLocks noGrp="1" noChangeArrowheads="1"/>
          </p:cNvSpPr>
          <p:nvPr>
            <p:ph type="body" idx="1"/>
          </p:nvPr>
        </p:nvSpPr>
        <p:spPr>
          <a:xfrm>
            <a:off x="304801" y="1752600"/>
            <a:ext cx="7620000" cy="4876800"/>
          </a:xfrm>
        </p:spPr>
        <p:txBody>
          <a:bodyPr/>
          <a:lstStyle/>
          <a:p>
            <a:pPr marL="609600" indent="-609600" algn="ctr" eaLnBrk="1" hangingPunct="1">
              <a:buFontTx/>
              <a:buNone/>
            </a:pPr>
            <a:r>
              <a:rPr lang="en-US" altLang="en-US" sz="2800" dirty="0" smtClean="0">
                <a:latin typeface="Comic Sans MS" pitchFamily="66" charset="0"/>
              </a:rPr>
              <a:t>Aircraft use (if necessary)</a:t>
            </a:r>
          </a:p>
          <a:p>
            <a:pPr marL="609600" indent="-609600" eaLnBrk="1" hangingPunct="1">
              <a:buFontTx/>
              <a:buNone/>
            </a:pPr>
            <a:endParaRPr lang="en-US" altLang="en-US" sz="1600" dirty="0" smtClean="0">
              <a:latin typeface="Comic Sans MS" pitchFamily="66" charset="0"/>
            </a:endParaRPr>
          </a:p>
          <a:p>
            <a:pPr marL="609600" indent="-609600" eaLnBrk="1" hangingPunct="1">
              <a:buFontTx/>
              <a:buNone/>
            </a:pPr>
            <a:r>
              <a:rPr lang="en-US" altLang="en-US" sz="2800" dirty="0" smtClean="0">
                <a:solidFill>
                  <a:srgbClr val="000000"/>
                </a:solidFill>
                <a:latin typeface="Comic Sans MS" pitchFamily="66" charset="0"/>
              </a:rPr>
              <a:t>Preferred:</a:t>
            </a:r>
          </a:p>
          <a:p>
            <a:pPr marL="609600" indent="-609600" eaLnBrk="1" hangingPunct="1"/>
            <a:r>
              <a:rPr lang="en-US" altLang="en-US" sz="2800" dirty="0" smtClean="0">
                <a:latin typeface="Comic Sans MS" pitchFamily="66" charset="0"/>
              </a:rPr>
              <a:t>Aircraft flights</a:t>
            </a:r>
          </a:p>
          <a:p>
            <a:pPr marL="609600" indent="-609600" eaLnBrk="1" hangingPunct="1"/>
            <a:r>
              <a:rPr lang="en-US" altLang="en-US" sz="2800" dirty="0" smtClean="0">
                <a:latin typeface="Comic Sans MS" pitchFamily="66" charset="0"/>
              </a:rPr>
              <a:t>Helicopter landings and/or sling loads in natural openings</a:t>
            </a:r>
          </a:p>
          <a:p>
            <a:pPr marL="609600" indent="-609600" eaLnBrk="1" hangingPunct="1">
              <a:buFontTx/>
              <a:buNone/>
            </a:pPr>
            <a:endParaRPr lang="en-US" altLang="en-US" sz="1600" dirty="0" smtClean="0">
              <a:solidFill>
                <a:srgbClr val="000000"/>
              </a:solidFill>
              <a:latin typeface="Comic Sans MS" pitchFamily="66" charset="0"/>
            </a:endParaRPr>
          </a:p>
          <a:p>
            <a:pPr marL="609600" indent="-609600" eaLnBrk="1" hangingPunct="1">
              <a:buFontTx/>
              <a:buNone/>
            </a:pPr>
            <a:r>
              <a:rPr lang="en-US" altLang="en-US" sz="2800" dirty="0" smtClean="0">
                <a:solidFill>
                  <a:srgbClr val="000000"/>
                </a:solidFill>
                <a:latin typeface="Comic Sans MS" pitchFamily="66" charset="0"/>
              </a:rPr>
              <a:t>Least acceptable:</a:t>
            </a:r>
          </a:p>
          <a:p>
            <a:pPr marL="609600" indent="-609600" eaLnBrk="1" hangingPunct="1"/>
            <a:r>
              <a:rPr lang="en-US" altLang="en-US" sz="2800" dirty="0" smtClean="0">
                <a:latin typeface="Comic Sans MS" pitchFamily="66" charset="0"/>
              </a:rPr>
              <a:t>New constructed </a:t>
            </a:r>
            <a:r>
              <a:rPr lang="en-US" altLang="en-US" sz="2800" dirty="0" err="1" smtClean="0">
                <a:latin typeface="Comic Sans MS" pitchFamily="66" charset="0"/>
              </a:rPr>
              <a:t>helispots</a:t>
            </a:r>
            <a:endParaRPr lang="en-US" altLang="en-US" sz="2800" dirty="0" smtClean="0">
              <a:latin typeface="Comic Sans MS" pitchFamily="66" charset="0"/>
            </a:endParaRPr>
          </a:p>
          <a:p>
            <a:pPr marL="609600" indent="-609600" eaLnBrk="1" hangingPunct="1">
              <a:buFontTx/>
              <a:buNone/>
            </a:pPr>
            <a:endParaRPr lang="en-US" altLang="en-US" sz="2800" dirty="0" smtClean="0">
              <a:latin typeface="Comic Sans MS" pitchFamily="66" charset="0"/>
            </a:endParaRPr>
          </a:p>
          <a:p>
            <a:pPr marL="609600" indent="-609600" eaLnBrk="1" hangingPunct="1"/>
            <a:endParaRPr lang="en-US" altLang="en-US" sz="2800" dirty="0" smtClean="0">
              <a:latin typeface="Comic Sans MS" pitchFamily="66" charset="0"/>
            </a:endParaRPr>
          </a:p>
        </p:txBody>
      </p:sp>
    </p:spTree>
    <p:extLst>
      <p:ext uri="{BB962C8B-B14F-4D97-AF65-F5344CB8AC3E}">
        <p14:creationId xmlns:p14="http://schemas.microsoft.com/office/powerpoint/2010/main" val="3052864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6200" y="609600"/>
            <a:ext cx="9144000" cy="1143000"/>
          </a:xfrm>
        </p:spPr>
        <p:txBody>
          <a:bodyPr/>
          <a:lstStyle/>
          <a:p>
            <a:pPr eaLnBrk="1" hangingPunct="1"/>
            <a:r>
              <a:rPr lang="en-US" altLang="en-US" sz="3600" dirty="0" smtClean="0">
                <a:latin typeface="Comic Sans MS" pitchFamily="66" charset="0"/>
              </a:rPr>
              <a:t>Wilderness Management</a:t>
            </a:r>
            <a:r>
              <a:rPr lang="en-US" altLang="en-US" sz="4000" dirty="0" smtClean="0">
                <a:latin typeface="Comic Sans MS" pitchFamily="66" charset="0"/>
              </a:rPr>
              <a:t/>
            </a:r>
            <a:br>
              <a:rPr lang="en-US" altLang="en-US" sz="4000" dirty="0" smtClean="0">
                <a:latin typeface="Comic Sans MS" pitchFamily="66" charset="0"/>
              </a:rPr>
            </a:br>
            <a:r>
              <a:rPr lang="en-US" altLang="en-US" sz="3200" dirty="0" smtClean="0">
                <a:latin typeface="Comic Sans MS" pitchFamily="66" charset="0"/>
              </a:rPr>
              <a:t>Determining the Minimum Requirement</a:t>
            </a:r>
            <a:r>
              <a:rPr lang="en-US" altLang="en-US" sz="3600" dirty="0" smtClean="0">
                <a:solidFill>
                  <a:schemeClr val="folHlink"/>
                </a:solidFill>
                <a:latin typeface="Comic Sans MS" pitchFamily="66" charset="0"/>
              </a:rPr>
              <a:t/>
            </a:r>
            <a:br>
              <a:rPr lang="en-US" altLang="en-US" sz="3600" dirty="0" smtClean="0">
                <a:solidFill>
                  <a:schemeClr val="folHlink"/>
                </a:solidFill>
                <a:latin typeface="Comic Sans MS" pitchFamily="66" charset="0"/>
              </a:rPr>
            </a:br>
            <a:endParaRPr lang="en-US" altLang="en-US" sz="3600" dirty="0" smtClean="0">
              <a:solidFill>
                <a:schemeClr val="folHlink"/>
              </a:solidFill>
              <a:latin typeface="Comic Sans MS" pitchFamily="66" charset="0"/>
            </a:endParaRPr>
          </a:p>
        </p:txBody>
      </p:sp>
      <p:sp>
        <p:nvSpPr>
          <p:cNvPr id="43011" name="Rectangle 3"/>
          <p:cNvSpPr>
            <a:spLocks noGrp="1" noChangeArrowheads="1"/>
          </p:cNvSpPr>
          <p:nvPr>
            <p:ph type="subTitle" idx="1"/>
          </p:nvPr>
        </p:nvSpPr>
        <p:spPr>
          <a:xfrm>
            <a:off x="0" y="1219200"/>
            <a:ext cx="8134350" cy="757238"/>
          </a:xfrm>
        </p:spPr>
        <p:txBody>
          <a:bodyPr>
            <a:normAutofit/>
          </a:bodyPr>
          <a:lstStyle/>
          <a:p>
            <a:pPr eaLnBrk="1" hangingPunct="1"/>
            <a:r>
              <a:rPr lang="en-US" altLang="en-US" sz="2400" dirty="0" smtClean="0">
                <a:solidFill>
                  <a:srgbClr val="006600"/>
                </a:solidFill>
                <a:latin typeface="Comic Sans MS" pitchFamily="66" charset="0"/>
              </a:rPr>
              <a:t>Example - Suppression activities</a:t>
            </a:r>
          </a:p>
        </p:txBody>
      </p:sp>
      <p:pic>
        <p:nvPicPr>
          <p:cNvPr id="43012" name="Picture 5"/>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5800" y="4572000"/>
            <a:ext cx="3276600" cy="192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3200400" cy="2305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28800"/>
            <a:ext cx="3282950" cy="2462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10" descr="P1010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3" y="4267200"/>
            <a:ext cx="3354387" cy="233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435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69875"/>
            <a:ext cx="9144000" cy="1143000"/>
          </a:xfrm>
        </p:spPr>
        <p:txBody>
          <a:bodyPr/>
          <a:lstStyle/>
          <a:p>
            <a:pPr eaLnBrk="1" hangingPunct="1"/>
            <a:r>
              <a:rPr lang="en-US" altLang="en-US" sz="4000" smtClean="0">
                <a:latin typeface="Comic Sans MS" pitchFamily="66" charset="0"/>
              </a:rPr>
              <a:t>   Preferences for Limiting Impacts</a:t>
            </a:r>
            <a:br>
              <a:rPr lang="en-US" altLang="en-US" sz="4000" smtClean="0">
                <a:latin typeface="Comic Sans MS" pitchFamily="66" charset="0"/>
              </a:rPr>
            </a:br>
            <a:r>
              <a:rPr lang="en-US" altLang="en-US" sz="3200" smtClean="0">
                <a:solidFill>
                  <a:srgbClr val="336600"/>
                </a:solidFill>
                <a:latin typeface="Comic Sans MS" pitchFamily="66" charset="0"/>
              </a:rPr>
              <a:t>Long term impacts vs. short term disturbances</a:t>
            </a:r>
            <a:endParaRPr lang="en-US" altLang="en-US" sz="4000" smtClean="0">
              <a:solidFill>
                <a:srgbClr val="336600"/>
              </a:solidFill>
              <a:latin typeface="Comic Sans MS" pitchFamily="66" charset="0"/>
            </a:endParaRPr>
          </a:p>
        </p:txBody>
      </p:sp>
      <p:sp>
        <p:nvSpPr>
          <p:cNvPr id="44035" name="Rectangle 3"/>
          <p:cNvSpPr>
            <a:spLocks noGrp="1" noChangeArrowheads="1"/>
          </p:cNvSpPr>
          <p:nvPr>
            <p:ph type="body" idx="1"/>
          </p:nvPr>
        </p:nvSpPr>
        <p:spPr>
          <a:xfrm>
            <a:off x="304800" y="1600200"/>
            <a:ext cx="8507413" cy="4953000"/>
          </a:xfrm>
        </p:spPr>
        <p:txBody>
          <a:bodyPr/>
          <a:lstStyle/>
          <a:p>
            <a:pPr marL="609600" indent="-609600" algn="ctr" eaLnBrk="1" hangingPunct="1">
              <a:lnSpc>
                <a:spcPct val="90000"/>
              </a:lnSpc>
              <a:buFontTx/>
              <a:buNone/>
            </a:pPr>
            <a:r>
              <a:rPr lang="en-US" altLang="en-US" sz="2400" dirty="0" smtClean="0">
                <a:latin typeface="Comic Sans MS" pitchFamily="66" charset="0"/>
              </a:rPr>
              <a:t>Suppression activities (if necessary) </a:t>
            </a:r>
          </a:p>
          <a:p>
            <a:pPr marL="609600" indent="-609600" eaLnBrk="1" hangingPunct="1">
              <a:lnSpc>
                <a:spcPct val="90000"/>
              </a:lnSpc>
              <a:buFontTx/>
              <a:buNone/>
            </a:pPr>
            <a:endParaRPr lang="en-US" altLang="en-US" sz="1200" dirty="0" smtClean="0">
              <a:solidFill>
                <a:srgbClr val="000000"/>
              </a:solidFill>
              <a:latin typeface="Comic Sans MS" pitchFamily="66" charset="0"/>
            </a:endParaRPr>
          </a:p>
          <a:p>
            <a:pPr marL="609600" indent="-609600" eaLnBrk="1" hangingPunct="1">
              <a:lnSpc>
                <a:spcPct val="90000"/>
              </a:lnSpc>
              <a:buFontTx/>
              <a:buNone/>
            </a:pPr>
            <a:r>
              <a:rPr lang="en-US" altLang="en-US" sz="2800" dirty="0" smtClean="0">
                <a:solidFill>
                  <a:srgbClr val="000000"/>
                </a:solidFill>
                <a:latin typeface="Comic Sans MS" pitchFamily="66" charset="0"/>
              </a:rPr>
              <a:t>Preferred:</a:t>
            </a:r>
            <a:r>
              <a:rPr lang="en-US" altLang="en-US" sz="2800" dirty="0" smtClean="0">
                <a:latin typeface="Comic Sans MS" pitchFamily="66" charset="0"/>
              </a:rPr>
              <a:t> </a:t>
            </a:r>
          </a:p>
          <a:p>
            <a:pPr marL="609600" indent="-609600" eaLnBrk="1" hangingPunct="1">
              <a:lnSpc>
                <a:spcPct val="90000"/>
              </a:lnSpc>
            </a:pPr>
            <a:r>
              <a:rPr lang="en-US" altLang="en-US" sz="2800" dirty="0" smtClean="0">
                <a:latin typeface="Comic Sans MS" pitchFamily="66" charset="0"/>
              </a:rPr>
              <a:t>Natural fuel breaks</a:t>
            </a:r>
          </a:p>
          <a:p>
            <a:pPr marL="609600" indent="-609600" eaLnBrk="1" hangingPunct="1">
              <a:lnSpc>
                <a:spcPct val="90000"/>
              </a:lnSpc>
            </a:pPr>
            <a:r>
              <a:rPr lang="en-US" altLang="en-US" sz="2800" dirty="0" smtClean="0">
                <a:latin typeface="Comic Sans MS" pitchFamily="66" charset="0"/>
              </a:rPr>
              <a:t>Cold trailing</a:t>
            </a:r>
          </a:p>
          <a:p>
            <a:pPr marL="609600" indent="-609600" eaLnBrk="1" hangingPunct="1">
              <a:lnSpc>
                <a:spcPct val="90000"/>
              </a:lnSpc>
            </a:pPr>
            <a:r>
              <a:rPr lang="en-US" altLang="en-US" sz="2800" dirty="0" smtClean="0">
                <a:latin typeface="Comic Sans MS" pitchFamily="66" charset="0"/>
              </a:rPr>
              <a:t>Burnouts and backfires</a:t>
            </a:r>
          </a:p>
          <a:p>
            <a:pPr marL="609600" indent="-609600" eaLnBrk="1" hangingPunct="1">
              <a:lnSpc>
                <a:spcPct val="90000"/>
              </a:lnSpc>
            </a:pPr>
            <a:r>
              <a:rPr lang="en-US" altLang="en-US" sz="2800" dirty="0" err="1" smtClean="0">
                <a:latin typeface="Comic Sans MS" pitchFamily="66" charset="0"/>
              </a:rPr>
              <a:t>Wetlines</a:t>
            </a:r>
            <a:r>
              <a:rPr lang="en-US" altLang="en-US" sz="2800" dirty="0" smtClean="0">
                <a:latin typeface="Comic Sans MS" pitchFamily="66" charset="0"/>
              </a:rPr>
              <a:t> and pumps</a:t>
            </a:r>
          </a:p>
          <a:p>
            <a:pPr marL="609600" indent="-609600" eaLnBrk="1" hangingPunct="1">
              <a:lnSpc>
                <a:spcPct val="90000"/>
              </a:lnSpc>
              <a:buFontTx/>
              <a:buNone/>
            </a:pPr>
            <a:endParaRPr lang="en-US" altLang="en-US" sz="2800" dirty="0" smtClean="0">
              <a:solidFill>
                <a:srgbClr val="000000"/>
              </a:solidFill>
              <a:latin typeface="Comic Sans MS" pitchFamily="66" charset="0"/>
            </a:endParaRPr>
          </a:p>
          <a:p>
            <a:pPr marL="609600" indent="-609600" eaLnBrk="1" hangingPunct="1">
              <a:lnSpc>
                <a:spcPct val="90000"/>
              </a:lnSpc>
              <a:buFontTx/>
              <a:buNone/>
            </a:pPr>
            <a:r>
              <a:rPr lang="en-US" altLang="en-US" sz="2800" dirty="0" smtClean="0">
                <a:solidFill>
                  <a:srgbClr val="000000"/>
                </a:solidFill>
                <a:latin typeface="Comic Sans MS" pitchFamily="66" charset="0"/>
              </a:rPr>
              <a:t>Least acceptable:</a:t>
            </a:r>
          </a:p>
          <a:p>
            <a:pPr marL="609600" indent="-609600" eaLnBrk="1" hangingPunct="1">
              <a:lnSpc>
                <a:spcPct val="90000"/>
              </a:lnSpc>
            </a:pPr>
            <a:r>
              <a:rPr lang="en-US" altLang="en-US" sz="2800" dirty="0" smtClean="0">
                <a:latin typeface="Comic Sans MS" pitchFamily="66" charset="0"/>
              </a:rPr>
              <a:t>Constructed </a:t>
            </a:r>
            <a:r>
              <a:rPr lang="en-US" altLang="en-US" sz="2800" dirty="0" err="1" smtClean="0">
                <a:latin typeface="Comic Sans MS" pitchFamily="66" charset="0"/>
              </a:rPr>
              <a:t>fireline</a:t>
            </a:r>
            <a:endParaRPr lang="en-US" altLang="en-US" sz="2800" dirty="0" smtClean="0">
              <a:latin typeface="Comic Sans MS" pitchFamily="66" charset="0"/>
            </a:endParaRPr>
          </a:p>
          <a:p>
            <a:pPr marL="609600" indent="-609600" eaLnBrk="1" hangingPunct="1">
              <a:lnSpc>
                <a:spcPct val="90000"/>
              </a:lnSpc>
              <a:buFontTx/>
              <a:buNone/>
            </a:pPr>
            <a:endParaRPr lang="en-US" altLang="en-US" sz="2800" dirty="0" smtClean="0">
              <a:latin typeface="Comic Sans MS" pitchFamily="66" charset="0"/>
            </a:endParaRPr>
          </a:p>
          <a:p>
            <a:pPr marL="609600" indent="-609600" eaLnBrk="1" hangingPunct="1">
              <a:lnSpc>
                <a:spcPct val="90000"/>
              </a:lnSpc>
            </a:pPr>
            <a:endParaRPr lang="en-US" altLang="en-US" sz="2800" dirty="0" smtClean="0">
              <a:latin typeface="Comic Sans MS" pitchFamily="66" charset="0"/>
            </a:endParaRPr>
          </a:p>
          <a:p>
            <a:pPr marL="609600" indent="-609600" eaLnBrk="1" hangingPunct="1">
              <a:lnSpc>
                <a:spcPct val="90000"/>
              </a:lnSpc>
            </a:pPr>
            <a:endParaRPr lang="en-US" altLang="en-US" sz="2800" dirty="0" smtClean="0">
              <a:latin typeface="Comic Sans MS" pitchFamily="66" charset="0"/>
            </a:endParaRPr>
          </a:p>
        </p:txBody>
      </p:sp>
    </p:spTree>
    <p:extLst>
      <p:ext uri="{BB962C8B-B14F-4D97-AF65-F5344CB8AC3E}">
        <p14:creationId xmlns:p14="http://schemas.microsoft.com/office/powerpoint/2010/main" val="177354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 Tactics</a:t>
            </a:r>
            <a:endParaRPr lang="en-US" dirty="0"/>
          </a:p>
        </p:txBody>
      </p:sp>
      <p:sp>
        <p:nvSpPr>
          <p:cNvPr id="3" name="Content Placeholder 2"/>
          <p:cNvSpPr>
            <a:spLocks noGrp="1"/>
          </p:cNvSpPr>
          <p:nvPr>
            <p:ph idx="1"/>
          </p:nvPr>
        </p:nvSpPr>
        <p:spPr>
          <a:xfrm>
            <a:off x="457200" y="1295400"/>
            <a:ext cx="7620000" cy="5105400"/>
          </a:xfrm>
        </p:spPr>
        <p:txBody>
          <a:bodyPr>
            <a:normAutofit/>
          </a:bodyPr>
          <a:lstStyle/>
          <a:p>
            <a:pPr marL="114300" indent="0">
              <a:buNone/>
            </a:pPr>
            <a:r>
              <a:rPr lang="en-US" sz="2800" u="sng" dirty="0" err="1" smtClean="0"/>
              <a:t>Firelines</a:t>
            </a:r>
            <a:r>
              <a:rPr lang="en-US" b="1" u="sng" dirty="0" smtClean="0"/>
              <a:t> </a:t>
            </a:r>
            <a:endParaRPr lang="en-US" u="sng" dirty="0"/>
          </a:p>
          <a:p>
            <a:r>
              <a:rPr lang="en-US" sz="2800" dirty="0" smtClean="0"/>
              <a:t>MINIMIZE </a:t>
            </a:r>
            <a:r>
              <a:rPr lang="en-US" sz="2800" dirty="0"/>
              <a:t>cutting of trees, burned trees, and snags. </a:t>
            </a:r>
            <a:endParaRPr lang="en-US" sz="2800" dirty="0" smtClean="0"/>
          </a:p>
          <a:p>
            <a:endParaRPr lang="en-US" sz="2800" dirty="0"/>
          </a:p>
          <a:p>
            <a:r>
              <a:rPr lang="en-US" sz="2800" dirty="0" smtClean="0"/>
              <a:t>Use </a:t>
            </a:r>
            <a:r>
              <a:rPr lang="en-US" sz="2800" dirty="0"/>
              <a:t>natural barriers such as ridges, meadows, rocky draws, etc. </a:t>
            </a:r>
            <a:endParaRPr lang="en-US" sz="2800" dirty="0" smtClean="0"/>
          </a:p>
          <a:p>
            <a:endParaRPr lang="en-US" sz="2800" dirty="0"/>
          </a:p>
          <a:p>
            <a:r>
              <a:rPr lang="en-US" sz="2800" dirty="0" smtClean="0"/>
              <a:t>Use </a:t>
            </a:r>
            <a:r>
              <a:rPr lang="en-US" sz="2800" dirty="0"/>
              <a:t>existing trails to backfire or burnout against or to stop fire spread. Try not to widen or cut trench through their natural barriers. </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3991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 Tactics</a:t>
            </a:r>
            <a:endParaRPr lang="en-US" dirty="0"/>
          </a:p>
        </p:txBody>
      </p:sp>
      <p:sp>
        <p:nvSpPr>
          <p:cNvPr id="3" name="Content Placeholder 2"/>
          <p:cNvSpPr>
            <a:spLocks noGrp="1"/>
          </p:cNvSpPr>
          <p:nvPr>
            <p:ph idx="1"/>
          </p:nvPr>
        </p:nvSpPr>
        <p:spPr>
          <a:xfrm>
            <a:off x="457200" y="1219200"/>
            <a:ext cx="7620000" cy="5181600"/>
          </a:xfrm>
        </p:spPr>
        <p:txBody>
          <a:bodyPr>
            <a:normAutofit lnSpcReduction="10000"/>
          </a:bodyPr>
          <a:lstStyle/>
          <a:p>
            <a:pPr marL="114300" indent="0">
              <a:buNone/>
            </a:pPr>
            <a:r>
              <a:rPr lang="en-US" sz="2800" b="1" u="sng" dirty="0" err="1" smtClean="0"/>
              <a:t>Fireline</a:t>
            </a:r>
            <a:endParaRPr lang="en-US" sz="2800" b="1" u="sng" dirty="0" smtClean="0"/>
          </a:p>
          <a:p>
            <a:r>
              <a:rPr lang="en-US" sz="3200" dirty="0"/>
              <a:t>Limb only what is necessary to prevent fire spread adjacent to fireline. </a:t>
            </a:r>
            <a:endParaRPr lang="en-US" sz="3200" dirty="0" smtClean="0"/>
          </a:p>
          <a:p>
            <a:endParaRPr lang="en-US" sz="3200" dirty="0"/>
          </a:p>
          <a:p>
            <a:r>
              <a:rPr lang="en-US" sz="3200" dirty="0" smtClean="0"/>
              <a:t>Inside </a:t>
            </a:r>
            <a:r>
              <a:rPr lang="en-US" sz="3200" dirty="0"/>
              <a:t>fireline, cut only those fuels, which would spread fire across the fireline. </a:t>
            </a:r>
            <a:endParaRPr lang="en-US" sz="3200" dirty="0" smtClean="0"/>
          </a:p>
          <a:p>
            <a:endParaRPr lang="en-US" sz="3200" dirty="0"/>
          </a:p>
          <a:p>
            <a:r>
              <a:rPr lang="en-US" sz="3200" dirty="0" smtClean="0"/>
              <a:t>Do </a:t>
            </a:r>
            <a:r>
              <a:rPr lang="en-US" sz="3200" dirty="0"/>
              <a:t>not cut live trees unless they are a safety hazard or will cause fire to spread across the line. </a:t>
            </a:r>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166947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 Tactics</a:t>
            </a:r>
            <a:endParaRPr lang="en-US" dirty="0"/>
          </a:p>
        </p:txBody>
      </p:sp>
      <p:sp>
        <p:nvSpPr>
          <p:cNvPr id="3" name="Content Placeholder 2"/>
          <p:cNvSpPr>
            <a:spLocks noGrp="1"/>
          </p:cNvSpPr>
          <p:nvPr>
            <p:ph idx="1"/>
          </p:nvPr>
        </p:nvSpPr>
        <p:spPr>
          <a:xfrm>
            <a:off x="457200" y="1219200"/>
            <a:ext cx="7620000" cy="5181600"/>
          </a:xfrm>
        </p:spPr>
        <p:txBody>
          <a:bodyPr/>
          <a:lstStyle/>
          <a:p>
            <a:pPr marL="114300" indent="0">
              <a:buNone/>
            </a:pPr>
            <a:r>
              <a:rPr lang="en-US" sz="2800" b="1" u="sng" dirty="0" smtClean="0"/>
              <a:t>Fireline</a:t>
            </a:r>
          </a:p>
          <a:p>
            <a:pPr marL="114300" indent="0">
              <a:buNone/>
            </a:pPr>
            <a:endParaRPr lang="en-US" sz="2800" b="1" u="sng" dirty="0" smtClean="0"/>
          </a:p>
          <a:p>
            <a:r>
              <a:rPr lang="en-US" sz="2800" dirty="0" smtClean="0"/>
              <a:t>On </a:t>
            </a:r>
            <a:r>
              <a:rPr lang="en-US" sz="2800" dirty="0"/>
              <a:t>the burnout side of the line, fall only those snags that would spread fire over the line, cause risk of spotting, or pose a safety hazard if they should fall over. </a:t>
            </a:r>
            <a:endParaRPr lang="en-US" sz="2800" dirty="0" smtClean="0"/>
          </a:p>
          <a:p>
            <a:pPr marL="114300" indent="0">
              <a:buNone/>
            </a:pPr>
            <a:endParaRPr lang="en-US" sz="2800" dirty="0"/>
          </a:p>
          <a:p>
            <a:r>
              <a:rPr lang="en-US" sz="2800" dirty="0" smtClean="0"/>
              <a:t>Do </a:t>
            </a:r>
            <a:r>
              <a:rPr lang="en-US" sz="2800" dirty="0"/>
              <a:t>not fall snags on the unburned side of the line unless they are an obvious safety hazard to crews or would become firebrand receptacles. </a:t>
            </a:r>
          </a:p>
          <a:p>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268762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pic>
        <p:nvPicPr>
          <p:cNvPr id="4098" name="Picture 2" descr="C:\Users\wurie\Documents\Resource_advisor\FirePhotos\Emigrant\n6mile_sla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026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pic>
        <p:nvPicPr>
          <p:cNvPr id="5" name="Picture 2" descr="C:\Users\wurie\Documents\Resource_advisor\FirePhotos\South_Pine_Fire_Photos\072706_resource\DSCN01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77800"/>
            <a:ext cx="49530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25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52400" y="609600"/>
            <a:ext cx="9144000" cy="1143000"/>
          </a:xfrm>
        </p:spPr>
        <p:txBody>
          <a:bodyPr/>
          <a:lstStyle/>
          <a:p>
            <a:r>
              <a:rPr lang="en-US" altLang="en-US" sz="3600" dirty="0" smtClean="0">
                <a:latin typeface="Comic Sans MS" pitchFamily="66" charset="0"/>
              </a:rPr>
              <a:t>Wilderness Management</a:t>
            </a:r>
            <a:r>
              <a:rPr lang="en-US" altLang="en-US" sz="4000" dirty="0" smtClean="0">
                <a:latin typeface="Comic Sans MS" pitchFamily="66" charset="0"/>
              </a:rPr>
              <a:t/>
            </a:r>
            <a:br>
              <a:rPr lang="en-US" altLang="en-US" sz="4000" dirty="0" smtClean="0">
                <a:latin typeface="Comic Sans MS" pitchFamily="66" charset="0"/>
              </a:rPr>
            </a:br>
            <a:r>
              <a:rPr lang="en-US" altLang="en-US" sz="3200" dirty="0" smtClean="0">
                <a:latin typeface="Comic Sans MS" pitchFamily="66" charset="0"/>
              </a:rPr>
              <a:t>Determining the Minimum Requirement</a:t>
            </a:r>
            <a:r>
              <a:rPr lang="en-US" altLang="en-US" sz="3600" dirty="0" smtClean="0">
                <a:solidFill>
                  <a:schemeClr val="folHlink"/>
                </a:solidFill>
                <a:latin typeface="Comic Sans MS" pitchFamily="66" charset="0"/>
              </a:rPr>
              <a:t/>
            </a:r>
            <a:br>
              <a:rPr lang="en-US" altLang="en-US" sz="3600" dirty="0" smtClean="0">
                <a:solidFill>
                  <a:schemeClr val="folHlink"/>
                </a:solidFill>
                <a:latin typeface="Comic Sans MS" pitchFamily="66" charset="0"/>
              </a:rPr>
            </a:br>
            <a:endParaRPr lang="en-US" altLang="en-US" sz="3600" dirty="0" smtClean="0">
              <a:solidFill>
                <a:schemeClr val="folHlink"/>
              </a:solidFill>
              <a:latin typeface="Comic Sans MS" pitchFamily="66" charset="0"/>
            </a:endParaRPr>
          </a:p>
        </p:txBody>
      </p:sp>
      <p:sp>
        <p:nvSpPr>
          <p:cNvPr id="45059" name="Rectangle 3"/>
          <p:cNvSpPr>
            <a:spLocks noGrp="1" noChangeArrowheads="1"/>
          </p:cNvSpPr>
          <p:nvPr>
            <p:ph type="subTitle" idx="1"/>
          </p:nvPr>
        </p:nvSpPr>
        <p:spPr>
          <a:xfrm>
            <a:off x="381000" y="1295400"/>
            <a:ext cx="8134350" cy="762000"/>
          </a:xfrm>
        </p:spPr>
        <p:txBody>
          <a:bodyPr/>
          <a:lstStyle/>
          <a:p>
            <a:r>
              <a:rPr lang="en-US" altLang="en-US" sz="2800" smtClean="0">
                <a:solidFill>
                  <a:srgbClr val="006600"/>
                </a:solidFill>
                <a:latin typeface="Comic Sans MS" pitchFamily="66" charset="0"/>
              </a:rPr>
              <a:t>Example – Spike and coyote camps</a:t>
            </a:r>
          </a:p>
        </p:txBody>
      </p:sp>
      <p:sp>
        <p:nvSpPr>
          <p:cNvPr id="374790" name="Text Box 6"/>
          <p:cNvSpPr txBox="1">
            <a:spLocks noChangeArrowheads="1"/>
          </p:cNvSpPr>
          <p:nvPr/>
        </p:nvSpPr>
        <p:spPr bwMode="auto">
          <a:xfrm>
            <a:off x="533400" y="1905000"/>
            <a:ext cx="8382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50000"/>
              </a:spcBef>
              <a:buFontTx/>
              <a:buNone/>
            </a:pPr>
            <a:r>
              <a:rPr lang="en-US" altLang="en-US" sz="2800">
                <a:latin typeface="Comic Sans MS" pitchFamily="66" charset="0"/>
              </a:rPr>
              <a:t>1) Is the camp necessary in wilderness ?</a:t>
            </a:r>
          </a:p>
          <a:p>
            <a:pPr eaLnBrk="1" hangingPunct="1">
              <a:spcBef>
                <a:spcPct val="50000"/>
              </a:spcBef>
              <a:buFontTx/>
              <a:buNone/>
            </a:pPr>
            <a:r>
              <a:rPr lang="en-US" altLang="en-US" sz="2800">
                <a:latin typeface="Comic Sans MS" pitchFamily="66" charset="0"/>
              </a:rPr>
              <a:t>2) What is the minimum necessary development ?</a:t>
            </a:r>
          </a:p>
        </p:txBody>
      </p:sp>
      <p:pic>
        <p:nvPicPr>
          <p:cNvPr id="45061" name="Picture 7" descr="20060722-spike-camp-supplie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4114800" cy="308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8" descr="20060722-dinner-at-spike-camp-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114800" cy="3086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35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47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Agency Administrator</a:t>
            </a:r>
            <a:endParaRPr lang="en-US" dirty="0"/>
          </a:p>
        </p:txBody>
      </p:sp>
      <p:sp>
        <p:nvSpPr>
          <p:cNvPr id="3" name="Content Placeholder 2"/>
          <p:cNvSpPr>
            <a:spLocks noGrp="1"/>
          </p:cNvSpPr>
          <p:nvPr>
            <p:ph idx="1"/>
          </p:nvPr>
        </p:nvSpPr>
        <p:spPr/>
        <p:txBody>
          <a:bodyPr>
            <a:normAutofit/>
          </a:bodyPr>
          <a:lstStyle/>
          <a:p>
            <a:r>
              <a:rPr lang="en-US" sz="3200" dirty="0" smtClean="0"/>
              <a:t>Delegation of Authority</a:t>
            </a:r>
          </a:p>
          <a:p>
            <a:pPr lvl="1"/>
            <a:r>
              <a:rPr lang="en-US" sz="3000" dirty="0" smtClean="0"/>
              <a:t>Example Language</a:t>
            </a:r>
          </a:p>
          <a:p>
            <a:pPr marL="411480" lvl="1" indent="0">
              <a:buNone/>
            </a:pPr>
            <a:r>
              <a:rPr lang="en-US" sz="3000" dirty="0" smtClean="0"/>
              <a:t>“Coordinate all tactical actions with the assigned Resource Advisors prior to execution.  Use Mist Tactics as appropriate on USFS ownership.  Motorized and mechanized equipment </a:t>
            </a:r>
            <a:r>
              <a:rPr lang="en-US" sz="3000" dirty="0"/>
              <a:t>use in the AB Wilderness must </a:t>
            </a:r>
            <a:r>
              <a:rPr lang="en-US" sz="3000" dirty="0" smtClean="0"/>
              <a:t>be approved by the Agency Administrator or the Resource Advisor.”</a:t>
            </a:r>
            <a:endParaRPr lang="en-US" sz="3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86120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Spike Camps</a:t>
            </a:r>
            <a:endParaRPr lang="en-US" dirty="0"/>
          </a:p>
        </p:txBody>
      </p:sp>
      <p:sp>
        <p:nvSpPr>
          <p:cNvPr id="3" name="Content Placeholder 2"/>
          <p:cNvSpPr>
            <a:spLocks noGrp="1"/>
          </p:cNvSpPr>
          <p:nvPr>
            <p:ph idx="1"/>
          </p:nvPr>
        </p:nvSpPr>
        <p:spPr>
          <a:xfrm>
            <a:off x="381000" y="1143000"/>
            <a:ext cx="7620000" cy="4800600"/>
          </a:xfrm>
        </p:spPr>
        <p:txBody>
          <a:bodyPr>
            <a:normAutofit fontScale="92500"/>
          </a:bodyPr>
          <a:lstStyle/>
          <a:p>
            <a:endParaRPr lang="en-US" dirty="0"/>
          </a:p>
          <a:p>
            <a:r>
              <a:rPr lang="en-US" sz="3200" dirty="0"/>
              <a:t>Select impact-resistant sites such as rocky or sandy soils or small openings within heavy timber. </a:t>
            </a:r>
            <a:endParaRPr lang="en-US" sz="3200" dirty="0" smtClean="0"/>
          </a:p>
          <a:p>
            <a:pPr marL="114300" indent="0">
              <a:buNone/>
            </a:pPr>
            <a:endParaRPr lang="en-US" sz="3200" dirty="0"/>
          </a:p>
          <a:p>
            <a:r>
              <a:rPr lang="en-US" sz="3200" dirty="0" smtClean="0"/>
              <a:t>Encourage </a:t>
            </a:r>
            <a:r>
              <a:rPr lang="en-US" sz="3200" dirty="0"/>
              <a:t>small-scale “coyote-type” camps. </a:t>
            </a:r>
            <a:endParaRPr lang="en-US" sz="3200" dirty="0" smtClean="0"/>
          </a:p>
          <a:p>
            <a:pPr marL="114300" indent="0">
              <a:buNone/>
            </a:pPr>
            <a:endParaRPr lang="en-US" sz="3200" dirty="0"/>
          </a:p>
          <a:p>
            <a:r>
              <a:rPr lang="en-US" sz="3200" dirty="0" smtClean="0"/>
              <a:t>Do </a:t>
            </a:r>
            <a:r>
              <a:rPr lang="en-US" sz="3200" dirty="0"/>
              <a:t>not clear vegetation or trench to create bedding sites.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207327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Spike Camps</a:t>
            </a:r>
            <a:endParaRPr lang="en-US" dirty="0"/>
          </a:p>
        </p:txBody>
      </p:sp>
      <p:sp>
        <p:nvSpPr>
          <p:cNvPr id="3" name="Content Placeholder 2"/>
          <p:cNvSpPr>
            <a:spLocks noGrp="1"/>
          </p:cNvSpPr>
          <p:nvPr>
            <p:ph idx="1"/>
          </p:nvPr>
        </p:nvSpPr>
        <p:spPr>
          <a:xfrm>
            <a:off x="381000" y="1143000"/>
            <a:ext cx="7620000" cy="4800600"/>
          </a:xfrm>
        </p:spPr>
        <p:txBody>
          <a:bodyPr/>
          <a:lstStyle/>
          <a:p>
            <a:endParaRPr lang="en-US" dirty="0"/>
          </a:p>
          <a:p>
            <a:r>
              <a:rPr lang="en-US" sz="2800" dirty="0" smtClean="0"/>
              <a:t>Change </a:t>
            </a:r>
            <a:r>
              <a:rPr lang="en-US" sz="2800" dirty="0"/>
              <a:t>camp location if ground vegetation in the area shows signs of excessive use. </a:t>
            </a:r>
            <a:endParaRPr lang="en-US" sz="2800" dirty="0" smtClean="0"/>
          </a:p>
          <a:p>
            <a:pPr marL="114300" indent="0">
              <a:buNone/>
            </a:pPr>
            <a:endParaRPr lang="en-US" sz="2800" dirty="0"/>
          </a:p>
          <a:p>
            <a:r>
              <a:rPr lang="en-US" sz="2800" dirty="0" smtClean="0"/>
              <a:t>Locate </a:t>
            </a:r>
            <a:r>
              <a:rPr lang="en-US" sz="2800" dirty="0"/>
              <a:t>toilet sites a minimum of 200 feet from water sources or existing trails. </a:t>
            </a:r>
            <a:endParaRPr lang="en-US" sz="2800" dirty="0" smtClean="0"/>
          </a:p>
          <a:p>
            <a:pPr marL="114300" indent="0">
              <a:buNone/>
            </a:pPr>
            <a:endParaRPr lang="en-US" sz="2800" dirty="0"/>
          </a:p>
          <a:p>
            <a:r>
              <a:rPr lang="en-US" sz="2800" dirty="0" err="1" smtClean="0"/>
              <a:t>Catholes</a:t>
            </a:r>
            <a:r>
              <a:rPr lang="en-US" sz="2800" dirty="0" smtClean="0"/>
              <a:t> </a:t>
            </a:r>
            <a:r>
              <a:rPr lang="en-US" sz="2800" dirty="0"/>
              <a:t>should be least 6-8 inches deep. Dig larger site trenches according to level and duration of use. </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3225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a:p>
        </p:txBody>
      </p:sp>
      <p:pic>
        <p:nvPicPr>
          <p:cNvPr id="3074" name="Picture 2" descr="C:\Users\wurie\Documents\Resource_advisor\FirePhotos\South_Pine_Fire_Photos\072706_resource\DSCN0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
            <a:ext cx="4953000" cy="660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5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pic>
        <p:nvPicPr>
          <p:cNvPr id="5" name="Picture 3" descr="C:\Users\wurie\Documents\Resource_advisor\FirePhotos\South_Pine_Fire_Photos\072706_resource\DSCN0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023678"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a:p>
        </p:txBody>
      </p:sp>
      <p:pic>
        <p:nvPicPr>
          <p:cNvPr id="5" name="Picture 5" descr="C:\Users\wurie\Documents\Resource_advisor\FirePhotos\South_Pine_Fire_Photos\072706_resource\DSCN01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90945"/>
            <a:ext cx="4800600" cy="639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8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a:p>
        </p:txBody>
      </p:sp>
      <p:pic>
        <p:nvPicPr>
          <p:cNvPr id="5" name="Picture 6" descr="C:\Users\wurie\Documents\Resource_advisor\FirePhotos\South_Pine_Fire_Photos\072706_resource\DSCN0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8023677"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6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a:p>
        </p:txBody>
      </p:sp>
      <p:pic>
        <p:nvPicPr>
          <p:cNvPr id="2051" name="Picture 3" descr="C:\Users\wurie\Documents\Resource_advisor\FirePhotos\South_Pine_Fire_Photos\072706_resource\DSCN01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4800600" cy="63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2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103230" cy="606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80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28</a:t>
            </a:fld>
            <a:endParaRPr lang="en-US"/>
          </a:p>
        </p:txBody>
      </p:sp>
      <p:pic>
        <p:nvPicPr>
          <p:cNvPr id="3" name="Picture 4" descr="C:\Users\wurie\Documents\Resource_advisor\FirePhotos\South_Pine_Fire_Photos\072706_resource\IMG_19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8599"/>
            <a:ext cx="4800600" cy="64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6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29</a:t>
            </a:fld>
            <a:endParaRPr lang="en-US"/>
          </a:p>
        </p:txBody>
      </p:sp>
      <p:pic>
        <p:nvPicPr>
          <p:cNvPr id="3" name="Picture 7" descr="C:\Users\wurie\Documents\Resource_advisor\FirePhotos\South_Pine_Fire_Photos\072706_resource\DSCN0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004" y="295696"/>
            <a:ext cx="7986595" cy="599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83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Team</a:t>
            </a:r>
            <a:endParaRPr lang="en-US" dirty="0"/>
          </a:p>
        </p:txBody>
      </p:sp>
      <p:sp>
        <p:nvSpPr>
          <p:cNvPr id="3" name="Content Placeholder 2"/>
          <p:cNvSpPr>
            <a:spLocks noGrp="1"/>
          </p:cNvSpPr>
          <p:nvPr>
            <p:ph idx="1"/>
          </p:nvPr>
        </p:nvSpPr>
        <p:spPr/>
        <p:txBody>
          <a:bodyPr/>
          <a:lstStyle/>
          <a:p>
            <a:r>
              <a:rPr lang="en-US" sz="3200" dirty="0" smtClean="0"/>
              <a:t>Preparing for the in-brief</a:t>
            </a:r>
          </a:p>
          <a:p>
            <a:r>
              <a:rPr lang="en-US" sz="3200" dirty="0" smtClean="0"/>
              <a:t>Who’s who – Operations, Planning, Supply</a:t>
            </a:r>
          </a:p>
          <a:p>
            <a:r>
              <a:rPr lang="en-US" sz="3200" dirty="0" smtClean="0"/>
              <a:t>The importance of the morning briefing and the afternoon plans meeting</a:t>
            </a:r>
          </a:p>
          <a:p>
            <a:r>
              <a:rPr lang="en-US" sz="3200" dirty="0" smtClean="0"/>
              <a:t>Using a Resource Advisory in IAP</a:t>
            </a:r>
          </a:p>
          <a:p>
            <a:r>
              <a:rPr lang="en-US" sz="3200" dirty="0" smtClean="0"/>
              <a:t>Spending time on the line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81874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30</a:t>
            </a:fld>
            <a:endParaRPr lang="en-US"/>
          </a:p>
        </p:txBody>
      </p:sp>
      <p:pic>
        <p:nvPicPr>
          <p:cNvPr id="3" name="Picture 2" descr="C:\Users\wurie\Documents\Resource_advisor\FirePhotos\South_Pine_Fire_Photos\072706_resource\IMG_19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026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12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Heli</a:t>
            </a:r>
            <a:r>
              <a:rPr lang="en-US" dirty="0" smtClean="0"/>
              <a:t>-Spots</a:t>
            </a:r>
            <a:endParaRPr lang="en-US" dirty="0"/>
          </a:p>
        </p:txBody>
      </p:sp>
      <p:sp>
        <p:nvSpPr>
          <p:cNvPr id="3" name="Content Placeholder 2"/>
          <p:cNvSpPr>
            <a:spLocks noGrp="1"/>
          </p:cNvSpPr>
          <p:nvPr>
            <p:ph idx="1"/>
          </p:nvPr>
        </p:nvSpPr>
        <p:spPr>
          <a:xfrm>
            <a:off x="381000" y="1371600"/>
            <a:ext cx="7620000" cy="4800600"/>
          </a:xfrm>
        </p:spPr>
        <p:txBody>
          <a:bodyPr>
            <a:normAutofit lnSpcReduction="10000"/>
          </a:bodyPr>
          <a:lstStyle/>
          <a:p>
            <a:pPr marL="114300" indent="0">
              <a:buNone/>
            </a:pPr>
            <a:endParaRPr lang="en-US" dirty="0"/>
          </a:p>
          <a:p>
            <a:r>
              <a:rPr lang="en-US" sz="3600" dirty="0"/>
              <a:t>Consider using pack animals. </a:t>
            </a:r>
          </a:p>
          <a:p>
            <a:r>
              <a:rPr lang="en-US" sz="3600" dirty="0" smtClean="0"/>
              <a:t>When </a:t>
            </a:r>
            <a:r>
              <a:rPr lang="en-US" sz="3600" dirty="0"/>
              <a:t>possible, locate </a:t>
            </a:r>
            <a:r>
              <a:rPr lang="en-US" sz="3600" dirty="0" err="1" smtClean="0"/>
              <a:t>heli</a:t>
            </a:r>
            <a:r>
              <a:rPr lang="en-US" sz="3600" dirty="0" smtClean="0"/>
              <a:t>-spots </a:t>
            </a:r>
            <a:r>
              <a:rPr lang="en-US" sz="3600" dirty="0"/>
              <a:t>outside Wilderness or Wilderness Study Areas. </a:t>
            </a:r>
          </a:p>
          <a:p>
            <a:r>
              <a:rPr lang="en-US" sz="3600" dirty="0" smtClean="0"/>
              <a:t>Use </a:t>
            </a:r>
            <a:r>
              <a:rPr lang="en-US" sz="3600" dirty="0"/>
              <a:t>existing natural landing sites when available. </a:t>
            </a:r>
          </a:p>
          <a:p>
            <a:r>
              <a:rPr lang="en-US" sz="3600" dirty="0" smtClean="0"/>
              <a:t>Use </a:t>
            </a:r>
            <a:r>
              <a:rPr lang="en-US" sz="3600" dirty="0"/>
              <a:t>long-line to deliver and retrieve gear instead of </a:t>
            </a:r>
            <a:r>
              <a:rPr lang="en-US" sz="3600" dirty="0" err="1" smtClean="0"/>
              <a:t>heli</a:t>
            </a:r>
            <a:r>
              <a:rPr lang="en-US" sz="3600" dirty="0" smtClean="0"/>
              <a:t>-spots</a:t>
            </a:r>
            <a:r>
              <a:rPr lang="en-US" sz="3600" dirty="0"/>
              <a:t>. </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415839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for authorizing motorized and mechanized use</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Documenting motorized/mechanized </a:t>
            </a:r>
            <a:r>
              <a:rPr lang="en-US" sz="3600" dirty="0" smtClean="0"/>
              <a:t>authorizations</a:t>
            </a:r>
          </a:p>
          <a:p>
            <a:endParaRPr lang="en-US" sz="3600" dirty="0" smtClean="0"/>
          </a:p>
          <a:p>
            <a:r>
              <a:rPr lang="en-US" sz="3600" dirty="0" smtClean="0"/>
              <a:t>Working with Aviation to get uses </a:t>
            </a:r>
            <a:r>
              <a:rPr lang="en-US" sz="3600" dirty="0" smtClean="0"/>
              <a:t>documented</a:t>
            </a:r>
          </a:p>
          <a:p>
            <a:endParaRPr lang="en-US" sz="3600" dirty="0" smtClean="0"/>
          </a:p>
          <a:p>
            <a:r>
              <a:rPr lang="en-US" sz="3600" dirty="0" smtClean="0"/>
              <a:t>Keep a log of authorizations for chainsaw use, pumps, etc.</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3717612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smtClean="0"/>
              <a:t>Outfitters/Guides</a:t>
            </a:r>
            <a:endParaRPr lang="en-US" dirty="0"/>
          </a:p>
        </p:txBody>
      </p:sp>
      <p:sp>
        <p:nvSpPr>
          <p:cNvPr id="3" name="Content Placeholder 2"/>
          <p:cNvSpPr>
            <a:spLocks noGrp="1"/>
          </p:cNvSpPr>
          <p:nvPr>
            <p:ph idx="1"/>
          </p:nvPr>
        </p:nvSpPr>
        <p:spPr>
          <a:xfrm>
            <a:off x="381000" y="1219200"/>
            <a:ext cx="7924800" cy="5334000"/>
          </a:xfrm>
        </p:spPr>
        <p:txBody>
          <a:bodyPr>
            <a:noAutofit/>
          </a:bodyPr>
          <a:lstStyle/>
          <a:p>
            <a:r>
              <a:rPr lang="en-US" sz="3200" dirty="0" smtClean="0"/>
              <a:t>Work with team and WFDSS planning team to identify closure areas and which permit holders are impacted.</a:t>
            </a:r>
          </a:p>
          <a:p>
            <a:pPr marL="114300" indent="0">
              <a:buNone/>
            </a:pPr>
            <a:endParaRPr lang="en-US" sz="3200" dirty="0" smtClean="0"/>
          </a:p>
          <a:p>
            <a:r>
              <a:rPr lang="en-US" sz="3200" dirty="0" smtClean="0"/>
              <a:t>Have maps/GIS layers showing the locations of camps and areas used by each outfitter.</a:t>
            </a:r>
          </a:p>
          <a:p>
            <a:pPr marL="114300" indent="0">
              <a:buNone/>
            </a:pPr>
            <a:endParaRPr lang="en-US" sz="3200" dirty="0" smtClean="0"/>
          </a:p>
          <a:p>
            <a:r>
              <a:rPr lang="en-US" sz="3200" dirty="0" smtClean="0"/>
              <a:t>Contact </a:t>
            </a:r>
            <a:r>
              <a:rPr lang="en-US" sz="3200" dirty="0" smtClean="0"/>
              <a:t>outfitters/guides </a:t>
            </a:r>
            <a:r>
              <a:rPr lang="en-US" sz="3200" dirty="0" smtClean="0"/>
              <a:t>quickly to convey information, discuss closure.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4196466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Outfitters/Guides</a:t>
            </a:r>
            <a:endParaRPr lang="en-US" dirty="0"/>
          </a:p>
        </p:txBody>
      </p:sp>
      <p:sp>
        <p:nvSpPr>
          <p:cNvPr id="3" name="Content Placeholder 2"/>
          <p:cNvSpPr>
            <a:spLocks noGrp="1"/>
          </p:cNvSpPr>
          <p:nvPr>
            <p:ph idx="1"/>
          </p:nvPr>
        </p:nvSpPr>
        <p:spPr/>
        <p:txBody>
          <a:bodyPr>
            <a:normAutofit/>
          </a:bodyPr>
          <a:lstStyle/>
          <a:p>
            <a:r>
              <a:rPr lang="en-US" sz="2800" dirty="0" smtClean="0"/>
              <a:t>Develop plan for removing camps if necessary.</a:t>
            </a:r>
          </a:p>
          <a:p>
            <a:endParaRPr lang="en-US" sz="2800" dirty="0" smtClean="0"/>
          </a:p>
          <a:p>
            <a:r>
              <a:rPr lang="en-US" sz="2800" dirty="0" smtClean="0"/>
              <a:t>Utilize team PAOs to help keep permit holders informed of changing conditions.</a:t>
            </a:r>
          </a:p>
          <a:p>
            <a:endParaRPr lang="en-US" sz="2800" dirty="0" smtClean="0"/>
          </a:p>
          <a:p>
            <a:r>
              <a:rPr lang="en-US" sz="2800" dirty="0" smtClean="0"/>
              <a:t>Outfitters with pack strings may be helpful to pack in camps, equipment </a:t>
            </a:r>
            <a:r>
              <a:rPr lang="en-US" sz="2800" dirty="0" err="1" smtClean="0"/>
              <a:t>etc</a:t>
            </a:r>
            <a:r>
              <a:rPr lang="en-US" sz="2800" dirty="0" smtClean="0"/>
              <a:t> to reduce motorized/mechanized use.</a:t>
            </a:r>
            <a:endParaRPr lang="en-US" sz="2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4268690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Resorts and Org Camps</a:t>
            </a:r>
            <a:endParaRPr lang="en-US" dirty="0"/>
          </a:p>
        </p:txBody>
      </p:sp>
      <p:sp>
        <p:nvSpPr>
          <p:cNvPr id="3" name="Content Placeholder 2"/>
          <p:cNvSpPr>
            <a:spLocks noGrp="1"/>
          </p:cNvSpPr>
          <p:nvPr>
            <p:ph idx="1"/>
          </p:nvPr>
        </p:nvSpPr>
        <p:spPr/>
        <p:txBody>
          <a:bodyPr/>
          <a:lstStyle/>
          <a:p>
            <a:r>
              <a:rPr lang="en-US" sz="2800" dirty="0"/>
              <a:t>Work with team and WFDSS planning team to identify closure areas and what permit holders are impacted</a:t>
            </a:r>
            <a:r>
              <a:rPr lang="en-US" sz="2800" dirty="0" smtClean="0"/>
              <a:t>.</a:t>
            </a:r>
            <a:endParaRPr lang="en-US" sz="2800" dirty="0" smtClean="0"/>
          </a:p>
          <a:p>
            <a:r>
              <a:rPr lang="en-US" sz="2800" dirty="0" smtClean="0"/>
              <a:t>Contact those impacted quickly to convey information and evacuation plans.</a:t>
            </a:r>
          </a:p>
          <a:p>
            <a:r>
              <a:rPr lang="en-US" sz="2800" dirty="0"/>
              <a:t>Utilize team PAOs to help keep permit holders informed of changing conditions.</a:t>
            </a:r>
          </a:p>
          <a:p>
            <a:r>
              <a:rPr lang="en-US" sz="2800" dirty="0" smtClean="0"/>
              <a:t>Work with Operations and Plans on protection plan for structures.</a:t>
            </a:r>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421507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Campgrounds and Concessionaires</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Work </a:t>
            </a:r>
            <a:r>
              <a:rPr lang="en-US" sz="2800" dirty="0"/>
              <a:t>with team and WFDSS planning team to identify closure areas and </a:t>
            </a:r>
            <a:r>
              <a:rPr lang="en-US" sz="2800" dirty="0" smtClean="0"/>
              <a:t>which </a:t>
            </a:r>
            <a:r>
              <a:rPr lang="en-US" sz="2800" dirty="0" smtClean="0"/>
              <a:t>campgrounds are </a:t>
            </a:r>
            <a:r>
              <a:rPr lang="en-US" sz="2800" dirty="0"/>
              <a:t>impacted</a:t>
            </a:r>
            <a:r>
              <a:rPr lang="en-US" sz="2800" dirty="0" smtClean="0"/>
              <a:t>.</a:t>
            </a:r>
          </a:p>
          <a:p>
            <a:endParaRPr lang="en-US" sz="2800" dirty="0" smtClean="0"/>
          </a:p>
          <a:p>
            <a:r>
              <a:rPr lang="en-US" sz="2800" dirty="0" smtClean="0"/>
              <a:t>If campgrounds are operated by a concessionaire work together to develop an evacuation plan and implement the plan.</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43979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 and Trails</a:t>
            </a:r>
            <a:endParaRPr lang="en-US" dirty="0"/>
          </a:p>
        </p:txBody>
      </p:sp>
      <p:sp>
        <p:nvSpPr>
          <p:cNvPr id="3" name="Content Placeholder 2"/>
          <p:cNvSpPr>
            <a:spLocks noGrp="1"/>
          </p:cNvSpPr>
          <p:nvPr>
            <p:ph idx="1"/>
          </p:nvPr>
        </p:nvSpPr>
        <p:spPr>
          <a:xfrm>
            <a:off x="457200" y="1219200"/>
            <a:ext cx="7620000" cy="5181600"/>
          </a:xfrm>
        </p:spPr>
        <p:txBody>
          <a:bodyPr/>
          <a:lstStyle/>
          <a:p>
            <a:r>
              <a:rPr lang="en-US" sz="2800" dirty="0" smtClean="0"/>
              <a:t>Know the locations of expensive </a:t>
            </a:r>
            <a:r>
              <a:rPr lang="en-US" sz="2800" dirty="0" smtClean="0"/>
              <a:t>infrastructure </a:t>
            </a:r>
            <a:r>
              <a:rPr lang="en-US" sz="2800" dirty="0" smtClean="0"/>
              <a:t>– bridges especially.</a:t>
            </a:r>
          </a:p>
          <a:p>
            <a:r>
              <a:rPr lang="en-US" sz="2800" dirty="0"/>
              <a:t>Have maps/GIS layers showing the locations </a:t>
            </a:r>
            <a:r>
              <a:rPr lang="en-US" sz="2800" dirty="0" smtClean="0"/>
              <a:t>of these structures.</a:t>
            </a:r>
            <a:endParaRPr lang="en-US" sz="2800"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37</a:t>
            </a:fld>
            <a:endParaRPr lang="en-US"/>
          </a:p>
        </p:txBody>
      </p:sp>
      <p:pic>
        <p:nvPicPr>
          <p:cNvPr id="1026" name="Picture 2" descr="C:\Users\wurie\Documents\Resource_advisor\FirePhotos\Wicked_fire\IMG_0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913017"/>
            <a:ext cx="487646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7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Despair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a:p>
        </p:txBody>
      </p:sp>
      <p:pic>
        <p:nvPicPr>
          <p:cNvPr id="2051" name="Picture 3" descr="C:\Users\wurie\Documents\Resource_advisor\FirePhotos\thec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00400"/>
            <a:ext cx="4146550" cy="31099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urie\Documents\Resource_advisor\FirePhotos\thecutbef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643968" cy="34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08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My Documents\My Pictures\P818009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228600"/>
            <a:ext cx="4267200"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1587" name="Text Box 3"/>
          <p:cNvSpPr txBox="1">
            <a:spLocks noChangeArrowheads="1"/>
          </p:cNvSpPr>
          <p:nvPr/>
        </p:nvSpPr>
        <p:spPr bwMode="auto">
          <a:xfrm>
            <a:off x="76200" y="3810000"/>
            <a:ext cx="8458200" cy="2031325"/>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dirty="0">
                <a:latin typeface="+mj-lt"/>
              </a:rPr>
              <a:t>Remember that </a:t>
            </a:r>
            <a:r>
              <a:rPr lang="en-US" sz="2800" b="1" u="sng" dirty="0">
                <a:latin typeface="+mj-lt"/>
              </a:rPr>
              <a:t>the essential principle</a:t>
            </a:r>
            <a:r>
              <a:rPr lang="en-US" sz="2800" b="1" dirty="0">
                <a:latin typeface="+mj-lt"/>
              </a:rPr>
              <a:t> of fire management is always the top priority in  wilderness too</a:t>
            </a:r>
            <a:r>
              <a:rPr lang="en-US" sz="2800" dirty="0">
                <a:latin typeface="+mj-lt"/>
              </a:rPr>
              <a:t>.</a:t>
            </a:r>
          </a:p>
          <a:p>
            <a:pPr algn="ctr" eaLnBrk="0" hangingPunct="0">
              <a:spcBef>
                <a:spcPct val="50000"/>
              </a:spcBef>
              <a:defRPr/>
            </a:pPr>
            <a:r>
              <a:rPr lang="en-US" sz="2800" dirty="0">
                <a:solidFill>
                  <a:srgbClr val="006600"/>
                </a:solidFill>
                <a:latin typeface="Comic Sans MS" pitchFamily="66" charset="0"/>
              </a:rPr>
              <a:t>“Do not compromise firefighter or public safety”</a:t>
            </a:r>
            <a:endParaRPr lang="en-US" sz="2400" dirty="0">
              <a:solidFill>
                <a:srgbClr val="E3DDBB"/>
              </a:solidFill>
              <a:latin typeface="Comic Sans MS" pitchFamily="66" charset="0"/>
            </a:endParaRPr>
          </a:p>
        </p:txBody>
      </p:sp>
      <p:pic>
        <p:nvPicPr>
          <p:cNvPr id="57348" name="Picture 4" descr="Boundary%20Waters%20F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6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666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381000" y="12954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Comic Sans MS" pitchFamily="66" charset="0"/>
            </a:endParaRPr>
          </a:p>
        </p:txBody>
      </p:sp>
      <p:sp>
        <p:nvSpPr>
          <p:cNvPr id="6147" name="Rectangle 3"/>
          <p:cNvSpPr>
            <a:spLocks noGrp="1" noChangeArrowheads="1"/>
          </p:cNvSpPr>
          <p:nvPr>
            <p:ph type="title"/>
          </p:nvPr>
        </p:nvSpPr>
        <p:spPr>
          <a:xfrm>
            <a:off x="457200" y="274638"/>
            <a:ext cx="8229600" cy="868362"/>
          </a:xfrm>
        </p:spPr>
        <p:txBody>
          <a:bodyPr/>
          <a:lstStyle/>
          <a:p>
            <a:r>
              <a:rPr lang="en-US" altLang="en-US" sz="3200" smtClean="0">
                <a:latin typeface="Comic Sans MS" pitchFamily="66" charset="0"/>
              </a:rPr>
              <a:t>Some see </a:t>
            </a:r>
            <a:r>
              <a:rPr lang="en-US" altLang="en-US" sz="3200" smtClean="0">
                <a:solidFill>
                  <a:srgbClr val="006600"/>
                </a:solidFill>
                <a:latin typeface="Comic Sans MS" pitchFamily="66" charset="0"/>
              </a:rPr>
              <a:t>Wilderness</a:t>
            </a:r>
            <a:r>
              <a:rPr lang="en-US" altLang="en-US" sz="3200" smtClean="0">
                <a:latin typeface="Comic Sans MS" pitchFamily="66" charset="0"/>
              </a:rPr>
              <a:t> as…</a:t>
            </a:r>
          </a:p>
        </p:txBody>
      </p:sp>
      <p:sp>
        <p:nvSpPr>
          <p:cNvPr id="6148" name="Text Box 4"/>
          <p:cNvSpPr txBox="1">
            <a:spLocks noChangeArrowheads="1"/>
          </p:cNvSpPr>
          <p:nvPr/>
        </p:nvSpPr>
        <p:spPr bwMode="auto">
          <a:xfrm>
            <a:off x="228600" y="533400"/>
            <a:ext cx="845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w Cen MT" pitchFamily="34" charset="0"/>
              </a:defRPr>
            </a:lvl1pPr>
            <a:lvl2pPr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lvl="1" eaLnBrk="1" hangingPunct="1">
              <a:spcBef>
                <a:spcPct val="0"/>
              </a:spcBef>
              <a:buFontTx/>
              <a:buNone/>
            </a:pPr>
            <a:endParaRPr lang="en-US" altLang="en-US">
              <a:latin typeface="Comic Sans MS" pitchFamily="66" charset="0"/>
            </a:endParaRPr>
          </a:p>
          <a:p>
            <a:pPr lvl="1" eaLnBrk="1" hangingPunct="1">
              <a:spcBef>
                <a:spcPct val="0"/>
              </a:spcBef>
              <a:buFont typeface="Arial" charset="0"/>
              <a:buChar char="•"/>
            </a:pPr>
            <a:r>
              <a:rPr lang="en-US" altLang="en-US">
                <a:latin typeface="Comic Sans MS" pitchFamily="66" charset="0"/>
              </a:rPr>
              <a:t>A frustrating place to manage fire</a:t>
            </a:r>
          </a:p>
          <a:p>
            <a:pPr lvl="1" eaLnBrk="1" hangingPunct="1">
              <a:spcBef>
                <a:spcPct val="0"/>
              </a:spcBef>
              <a:buFontTx/>
              <a:buChar char="•"/>
            </a:pPr>
            <a:r>
              <a:rPr lang="en-US" altLang="en-US">
                <a:latin typeface="Comic Sans MS" pitchFamily="66" charset="0"/>
              </a:rPr>
              <a:t>A place we can’t use chainsaws or helicopters</a:t>
            </a:r>
          </a:p>
          <a:p>
            <a:pPr lvl="1" eaLnBrk="1" hangingPunct="1">
              <a:spcBef>
                <a:spcPct val="0"/>
              </a:spcBef>
              <a:buFontTx/>
              <a:buChar char="•"/>
            </a:pPr>
            <a:r>
              <a:rPr lang="en-US" altLang="en-US">
                <a:latin typeface="Comic Sans MS" pitchFamily="66" charset="0"/>
              </a:rPr>
              <a:t>Another layer of restrictions</a:t>
            </a:r>
          </a:p>
          <a:p>
            <a:pPr lvl="1" eaLnBrk="1" hangingPunct="1">
              <a:spcBef>
                <a:spcPct val="0"/>
              </a:spcBef>
              <a:buFontTx/>
              <a:buChar char="•"/>
            </a:pPr>
            <a:r>
              <a:rPr lang="en-US" altLang="en-US">
                <a:latin typeface="Comic Sans MS" pitchFamily="66" charset="0"/>
              </a:rPr>
              <a:t>A barrier to timely fire suppression</a:t>
            </a:r>
          </a:p>
        </p:txBody>
      </p:sp>
      <p:sp>
        <p:nvSpPr>
          <p:cNvPr id="254981" name="Text Box 5"/>
          <p:cNvSpPr txBox="1">
            <a:spLocks noChangeArrowheads="1"/>
          </p:cNvSpPr>
          <p:nvPr/>
        </p:nvSpPr>
        <p:spPr bwMode="auto">
          <a:xfrm>
            <a:off x="533400" y="2971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 typeface="Wingdings" pitchFamily="2" charset="2"/>
              <a:buNone/>
            </a:pPr>
            <a:endParaRPr lang="en-US" altLang="en-US" sz="2400">
              <a:latin typeface="Comic Sans MS" pitchFamily="66" charset="0"/>
            </a:endParaRPr>
          </a:p>
        </p:txBody>
      </p:sp>
      <p:pic>
        <p:nvPicPr>
          <p:cNvPr id="615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85344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0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549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2549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reehugg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70200" y="1417638"/>
            <a:ext cx="6045200" cy="4991100"/>
          </a:xfrm>
          <a:noFill/>
          <a:ln>
            <a:solidFill>
              <a:schemeClr val="tx1"/>
            </a:solidFill>
            <a:miter lim="800000"/>
            <a:headEnd/>
            <a:tailEnd/>
          </a:ln>
        </p:spPr>
      </p:pic>
      <p:sp>
        <p:nvSpPr>
          <p:cNvPr id="7171" name="Rectangle 3"/>
          <p:cNvSpPr>
            <a:spLocks noGrp="1" noChangeArrowheads="1"/>
          </p:cNvSpPr>
          <p:nvPr>
            <p:ph type="title"/>
          </p:nvPr>
        </p:nvSpPr>
        <p:spPr>
          <a:xfrm>
            <a:off x="457200" y="228600"/>
            <a:ext cx="8153400" cy="1143000"/>
          </a:xfrm>
        </p:spPr>
        <p:txBody>
          <a:bodyPr/>
          <a:lstStyle/>
          <a:p>
            <a:pPr marL="1117600" indent="-1117600" eaLnBrk="1" hangingPunct="1"/>
            <a:r>
              <a:rPr lang="en-US" altLang="en-US" sz="3200" smtClean="0">
                <a:solidFill>
                  <a:srgbClr val="006600"/>
                </a:solidFill>
                <a:latin typeface="Comic Sans MS" pitchFamily="66" charset="0"/>
              </a:rPr>
              <a:t>PERCEPTIONS …</a:t>
            </a:r>
          </a:p>
        </p:txBody>
      </p:sp>
      <p:sp>
        <p:nvSpPr>
          <p:cNvPr id="7172" name="Rectangle 4"/>
          <p:cNvSpPr>
            <a:spLocks noGrp="1" noChangeArrowheads="1"/>
          </p:cNvSpPr>
          <p:nvPr>
            <p:ph type="body" sz="half" idx="1"/>
          </p:nvPr>
        </p:nvSpPr>
        <p:spPr>
          <a:xfrm>
            <a:off x="4419600" y="5943600"/>
            <a:ext cx="76200" cy="182563"/>
          </a:xfrm>
        </p:spPr>
        <p:txBody>
          <a:bodyPr>
            <a:normAutofit lnSpcReduction="10000"/>
          </a:bodyPr>
          <a:lstStyle/>
          <a:p>
            <a:pPr eaLnBrk="1" hangingPunct="1">
              <a:lnSpc>
                <a:spcPct val="80000"/>
              </a:lnSpc>
            </a:pPr>
            <a:endParaRPr lang="en-US" altLang="en-US" sz="800" smtClean="0"/>
          </a:p>
        </p:txBody>
      </p:sp>
      <p:sp>
        <p:nvSpPr>
          <p:cNvPr id="7173" name="Rectangle 5"/>
          <p:cNvSpPr>
            <a:spLocks noGrp="1" noChangeArrowheads="1"/>
          </p:cNvSpPr>
          <p:nvPr>
            <p:ph type="body" sz="half" idx="2"/>
          </p:nvPr>
        </p:nvSpPr>
        <p:spPr>
          <a:xfrm flipH="1">
            <a:off x="4572000" y="6019800"/>
            <a:ext cx="76200" cy="106363"/>
          </a:xfrm>
        </p:spPr>
        <p:txBody>
          <a:bodyPr>
            <a:normAutofit fontScale="25000" lnSpcReduction="20000"/>
          </a:bodyPr>
          <a:lstStyle/>
          <a:p>
            <a:pPr eaLnBrk="1" hangingPunct="1">
              <a:lnSpc>
                <a:spcPct val="80000"/>
              </a:lnSpc>
            </a:pPr>
            <a:endParaRPr lang="en-US" altLang="en-US" sz="800" smtClean="0"/>
          </a:p>
        </p:txBody>
      </p:sp>
      <p:sp>
        <p:nvSpPr>
          <p:cNvPr id="7174" name="Text Box 6"/>
          <p:cNvSpPr txBox="1">
            <a:spLocks noChangeArrowheads="1"/>
          </p:cNvSpPr>
          <p:nvPr/>
        </p:nvSpPr>
        <p:spPr bwMode="auto">
          <a:xfrm>
            <a:off x="228600" y="1447800"/>
            <a:ext cx="2514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lgn="ctr" eaLnBrk="1" hangingPunct="1">
              <a:spcBef>
                <a:spcPct val="50000"/>
              </a:spcBef>
              <a:buFontTx/>
              <a:buNone/>
            </a:pPr>
            <a:r>
              <a:rPr lang="en-US" altLang="en-US" sz="2800">
                <a:latin typeface="Comic Sans MS" pitchFamily="66" charset="0"/>
              </a:rPr>
              <a:t>All</a:t>
            </a:r>
          </a:p>
          <a:p>
            <a:pPr algn="ctr" eaLnBrk="1" hangingPunct="1">
              <a:spcBef>
                <a:spcPct val="50000"/>
              </a:spcBef>
              <a:buFontTx/>
              <a:buNone/>
            </a:pPr>
            <a:r>
              <a:rPr lang="en-US" altLang="en-US" sz="2800">
                <a:latin typeface="Comic Sans MS" pitchFamily="66" charset="0"/>
              </a:rPr>
              <a:t>Wilderness Resource Advisors</a:t>
            </a:r>
          </a:p>
        </p:txBody>
      </p:sp>
      <p:sp>
        <p:nvSpPr>
          <p:cNvPr id="7175" name="AutoShape 7"/>
          <p:cNvSpPr>
            <a:spLocks noChangeArrowheads="1"/>
          </p:cNvSpPr>
          <p:nvPr/>
        </p:nvSpPr>
        <p:spPr bwMode="auto">
          <a:xfrm>
            <a:off x="685800" y="3733800"/>
            <a:ext cx="1828800" cy="609600"/>
          </a:xfrm>
          <a:prstGeom prst="rightArrow">
            <a:avLst>
              <a:gd name="adj1" fmla="val 50000"/>
              <a:gd name="adj2" fmla="val 75000"/>
            </a:avLst>
          </a:prstGeom>
          <a:solidFill>
            <a:srgbClr val="0066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69345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ne man, one chainsaw,one tree st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ChangeArrowheads="1"/>
          </p:cNvSpPr>
          <p:nvPr/>
        </p:nvSpPr>
        <p:spPr bwMode="auto">
          <a:xfrm>
            <a:off x="533400" y="0"/>
            <a:ext cx="8153400" cy="1143000"/>
          </a:xfrm>
          <a:prstGeom prst="rect">
            <a:avLst/>
          </a:prstGeom>
          <a:noFill/>
          <a:ln w="9525">
            <a:noFill/>
            <a:miter lim="800000"/>
            <a:headEnd/>
            <a:tailEnd/>
          </a:ln>
          <a:effectLst/>
        </p:spPr>
        <p:txBody>
          <a:bodyPr anchor="ctr"/>
          <a:lstStyle/>
          <a:p>
            <a:pPr marL="1117600" indent="-1117600" algn="ctr">
              <a:defRPr/>
            </a:pPr>
            <a:r>
              <a:rPr lang="en-US" sz="4000" dirty="0">
                <a:solidFill>
                  <a:srgbClr val="FFFF00"/>
                </a:solidFill>
                <a:effectLst>
                  <a:outerShdw blurRad="38100" dist="38100" dir="2700000" algn="tl">
                    <a:srgbClr val="000000"/>
                  </a:outerShdw>
                </a:effectLst>
                <a:latin typeface="Comic Sans MS" pitchFamily="66" charset="0"/>
              </a:rPr>
              <a:t>Assumptions</a:t>
            </a:r>
            <a:r>
              <a:rPr lang="en-US" sz="3600" dirty="0">
                <a:solidFill>
                  <a:srgbClr val="FFFF00"/>
                </a:solidFill>
                <a:effectLst>
                  <a:outerShdw blurRad="38100" dist="38100" dir="2700000" algn="tl">
                    <a:srgbClr val="000000"/>
                  </a:outerShdw>
                </a:effectLst>
                <a:latin typeface="Comic Sans MS" pitchFamily="66" charset="0"/>
              </a:rPr>
              <a:t>...</a:t>
            </a:r>
          </a:p>
        </p:txBody>
      </p:sp>
      <p:sp>
        <p:nvSpPr>
          <p:cNvPr id="350212" name="Text Box 4"/>
          <p:cNvSpPr txBox="1">
            <a:spLocks noChangeArrowheads="1"/>
          </p:cNvSpPr>
          <p:nvPr/>
        </p:nvSpPr>
        <p:spPr bwMode="auto">
          <a:xfrm>
            <a:off x="304800" y="1828800"/>
            <a:ext cx="3124200" cy="1311275"/>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FF00"/>
                </a:solidFill>
                <a:effectLst>
                  <a:outerShdw blurRad="38100" dist="38100" dir="2700000" algn="tl">
                    <a:srgbClr val="000000"/>
                  </a:outerShdw>
                </a:effectLst>
                <a:latin typeface="Comic Sans MS" pitchFamily="66" charset="0"/>
              </a:rPr>
              <a:t>All </a:t>
            </a:r>
          </a:p>
          <a:p>
            <a:pPr algn="ctr">
              <a:spcBef>
                <a:spcPct val="50000"/>
              </a:spcBef>
              <a:defRPr/>
            </a:pPr>
            <a:r>
              <a:rPr lang="en-US" sz="3200">
                <a:solidFill>
                  <a:srgbClr val="FFFF00"/>
                </a:solidFill>
                <a:effectLst>
                  <a:outerShdw blurRad="38100" dist="38100" dir="2700000" algn="tl">
                    <a:srgbClr val="000000"/>
                  </a:outerShdw>
                </a:effectLst>
                <a:latin typeface="Comic Sans MS" pitchFamily="66" charset="0"/>
              </a:rPr>
              <a:t>Firefighters</a:t>
            </a:r>
          </a:p>
        </p:txBody>
      </p:sp>
      <p:sp>
        <p:nvSpPr>
          <p:cNvPr id="8197" name="AutoShape 5"/>
          <p:cNvSpPr>
            <a:spLocks noChangeArrowheads="1"/>
          </p:cNvSpPr>
          <p:nvPr/>
        </p:nvSpPr>
        <p:spPr bwMode="auto">
          <a:xfrm>
            <a:off x="990600" y="3429000"/>
            <a:ext cx="1828800" cy="609600"/>
          </a:xfrm>
          <a:prstGeom prst="rightArrow">
            <a:avLst>
              <a:gd name="adj1" fmla="val 50000"/>
              <a:gd name="adj2" fmla="val 75000"/>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540312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76200" y="1390650"/>
            <a:ext cx="8494712"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spcBef>
                <a:spcPct val="50000"/>
              </a:spcBef>
            </a:pPr>
            <a:r>
              <a:rPr lang="en-US" altLang="en-US" dirty="0">
                <a:latin typeface="Comic Sans MS" pitchFamily="66" charset="0"/>
              </a:rPr>
              <a:t>Unnecessary, negative impacts from suppression are not part of the natural condition.</a:t>
            </a:r>
          </a:p>
          <a:p>
            <a:pPr>
              <a:spcBef>
                <a:spcPct val="50000"/>
              </a:spcBef>
            </a:pPr>
            <a:r>
              <a:rPr lang="en-US" altLang="en-US" dirty="0">
                <a:latin typeface="Comic Sans MS" pitchFamily="66" charset="0"/>
              </a:rPr>
              <a:t>Always ask, is this action really necessary?</a:t>
            </a:r>
          </a:p>
          <a:p>
            <a:pPr>
              <a:spcBef>
                <a:spcPct val="50000"/>
              </a:spcBef>
            </a:pPr>
            <a:endParaRPr lang="en-US" altLang="en-US" dirty="0">
              <a:latin typeface="Comic Sans MS" pitchFamily="66" charset="0"/>
            </a:endParaRPr>
          </a:p>
          <a:p>
            <a:pPr algn="ctr" eaLnBrk="1" hangingPunct="1">
              <a:buFont typeface="Wingdings" pitchFamily="2" charset="2"/>
              <a:buNone/>
            </a:pPr>
            <a:r>
              <a:rPr lang="en-US" altLang="en-US" dirty="0">
                <a:solidFill>
                  <a:srgbClr val="336600"/>
                </a:solidFill>
                <a:latin typeface="Comic Sans MS" pitchFamily="66" charset="0"/>
              </a:rPr>
              <a:t>Manage fire in wilderness using </a:t>
            </a:r>
            <a:r>
              <a:rPr lang="en-US" altLang="en-US" u="sng" dirty="0">
                <a:latin typeface="Comic Sans MS" pitchFamily="66" charset="0"/>
              </a:rPr>
              <a:t>only</a:t>
            </a:r>
            <a:r>
              <a:rPr lang="en-US" altLang="en-US" dirty="0">
                <a:latin typeface="Comic Sans MS" pitchFamily="66" charset="0"/>
              </a:rPr>
              <a:t> the </a:t>
            </a:r>
            <a:r>
              <a:rPr lang="en-US" altLang="en-US" u="sng" dirty="0">
                <a:latin typeface="Comic Sans MS" pitchFamily="66" charset="0"/>
              </a:rPr>
              <a:t>minimum necessary</a:t>
            </a:r>
            <a:r>
              <a:rPr lang="en-US" altLang="en-US" dirty="0">
                <a:solidFill>
                  <a:srgbClr val="336600"/>
                </a:solidFill>
                <a:latin typeface="Comic Sans MS" pitchFamily="66" charset="0"/>
              </a:rPr>
              <a:t> actions, tools, and methods.</a:t>
            </a:r>
          </a:p>
          <a:p>
            <a:pPr>
              <a:spcBef>
                <a:spcPct val="50000"/>
              </a:spcBef>
            </a:pPr>
            <a:endParaRPr lang="en-US" altLang="en-US" dirty="0">
              <a:solidFill>
                <a:srgbClr val="336600"/>
              </a:solidFill>
              <a:latin typeface="Comic Sans MS" pitchFamily="66" charset="0"/>
            </a:endParaRPr>
          </a:p>
        </p:txBody>
      </p:sp>
      <p:sp>
        <p:nvSpPr>
          <p:cNvPr id="50179" name="Rectangle 3"/>
          <p:cNvSpPr>
            <a:spLocks noChangeArrowheads="1"/>
          </p:cNvSpPr>
          <p:nvPr/>
        </p:nvSpPr>
        <p:spPr bwMode="auto">
          <a:xfrm>
            <a:off x="344488" y="354013"/>
            <a:ext cx="447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lgn="ctr" eaLnBrk="1" hangingPunct="1">
              <a:buFontTx/>
              <a:buNone/>
            </a:pPr>
            <a:r>
              <a:rPr lang="en-US" altLang="en-US" sz="3600">
                <a:solidFill>
                  <a:srgbClr val="003300"/>
                </a:solidFill>
                <a:latin typeface="Comic Sans MS" pitchFamily="66" charset="0"/>
              </a:rPr>
              <a:t>Wilderness and Fire</a:t>
            </a:r>
          </a:p>
        </p:txBody>
      </p:sp>
    </p:spTree>
    <p:extLst>
      <p:ext uri="{BB962C8B-B14F-4D97-AF65-F5344CB8AC3E}">
        <p14:creationId xmlns:p14="http://schemas.microsoft.com/office/powerpoint/2010/main" val="1175591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3" end="3"/>
                                            </p:txEl>
                                          </p:spTgt>
                                        </p:tgtEl>
                                        <p:attrNameLst>
                                          <p:attrName>style.visibility</p:attrName>
                                        </p:attrNameLst>
                                      </p:cBhvr>
                                      <p:to>
                                        <p:strVal val="visible"/>
                                      </p:to>
                                    </p:set>
                                    <p:anim calcmode="lin" valueType="num">
                                      <p:cBhvr additive="base">
                                        <p:cTn id="7" dur="1000" fill="hold"/>
                                        <p:tgtEl>
                                          <p:spTgt spid="147458">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74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381000" y="1143000"/>
            <a:ext cx="85344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spcBef>
                <a:spcPct val="50000"/>
              </a:spcBef>
              <a:buClr>
                <a:schemeClr val="tx1"/>
              </a:buClr>
              <a:buFont typeface="Wingdings" pitchFamily="2" charset="2"/>
              <a:buAutoNum type="arabicPeriod"/>
            </a:pPr>
            <a:r>
              <a:rPr lang="en-US" altLang="en-US" sz="2800">
                <a:solidFill>
                  <a:schemeClr val="tx2"/>
                </a:solidFill>
                <a:latin typeface="Comic Sans MS" pitchFamily="66" charset="0"/>
              </a:rPr>
              <a:t>Provide feasible </a:t>
            </a:r>
            <a:r>
              <a:rPr lang="en-US" altLang="en-US" sz="2800">
                <a:solidFill>
                  <a:srgbClr val="006600"/>
                </a:solidFill>
                <a:latin typeface="Comic Sans MS" pitchFamily="66" charset="0"/>
              </a:rPr>
              <a:t>alternatives</a:t>
            </a:r>
            <a:r>
              <a:rPr lang="en-US" altLang="en-US" sz="2800">
                <a:solidFill>
                  <a:schemeClr val="tx2"/>
                </a:solidFill>
                <a:latin typeface="Comic Sans MS" pitchFamily="66" charset="0"/>
              </a:rPr>
              <a:t> to meet both wilderness and fire goals</a:t>
            </a:r>
          </a:p>
          <a:p>
            <a:pPr>
              <a:spcBef>
                <a:spcPct val="50000"/>
              </a:spcBef>
              <a:buClr>
                <a:schemeClr val="tx1"/>
              </a:buClr>
              <a:buFont typeface="Wingdings" pitchFamily="2" charset="2"/>
              <a:buAutoNum type="arabicPeriod"/>
            </a:pPr>
            <a:r>
              <a:rPr lang="en-US" altLang="en-US" sz="2800">
                <a:solidFill>
                  <a:schemeClr val="tx2"/>
                </a:solidFill>
                <a:latin typeface="Comic Sans MS" pitchFamily="66" charset="0"/>
              </a:rPr>
              <a:t>Capitalize on a ‘</a:t>
            </a:r>
            <a:r>
              <a:rPr lang="en-US" altLang="en-US" sz="2800">
                <a:solidFill>
                  <a:srgbClr val="006600"/>
                </a:solidFill>
                <a:latin typeface="Comic Sans MS" pitchFamily="66" charset="0"/>
              </a:rPr>
              <a:t>teachable moment</a:t>
            </a:r>
            <a:r>
              <a:rPr lang="en-US" altLang="en-US" sz="2800">
                <a:solidFill>
                  <a:schemeClr val="tx2"/>
                </a:solidFill>
                <a:latin typeface="Comic Sans MS" pitchFamily="66" charset="0"/>
              </a:rPr>
              <a:t>’ for wilderness </a:t>
            </a:r>
          </a:p>
          <a:p>
            <a:pPr>
              <a:spcBef>
                <a:spcPct val="50000"/>
              </a:spcBef>
              <a:buClr>
                <a:schemeClr val="tx1"/>
              </a:buClr>
              <a:buFont typeface="Wingdings" pitchFamily="2" charset="2"/>
              <a:buAutoNum type="arabicPeriod"/>
            </a:pPr>
            <a:endParaRPr lang="en-US" altLang="en-US" sz="1200">
              <a:solidFill>
                <a:schemeClr val="tx2"/>
              </a:solidFill>
              <a:latin typeface="Comic Sans MS" pitchFamily="66" charset="0"/>
            </a:endParaRPr>
          </a:p>
          <a:p>
            <a:pPr eaLnBrk="1" hangingPunct="1">
              <a:spcBef>
                <a:spcPct val="0"/>
              </a:spcBef>
              <a:buClr>
                <a:schemeClr val="tx1"/>
              </a:buClr>
              <a:buFont typeface="Wingdings" pitchFamily="2" charset="2"/>
              <a:buAutoNum type="arabicPeriod"/>
            </a:pPr>
            <a:r>
              <a:rPr lang="en-US" altLang="en-US" sz="2800">
                <a:solidFill>
                  <a:schemeClr val="tx2"/>
                </a:solidFill>
                <a:latin typeface="Comic Sans MS" pitchFamily="66" charset="0"/>
              </a:rPr>
              <a:t>Explain why it matters based on actual effects to the wilderness resource</a:t>
            </a:r>
          </a:p>
          <a:p>
            <a:pPr eaLnBrk="1" hangingPunct="1">
              <a:spcBef>
                <a:spcPct val="0"/>
              </a:spcBef>
              <a:buClr>
                <a:schemeClr val="tx1"/>
              </a:buClr>
              <a:buFont typeface="Wingdings" pitchFamily="2" charset="2"/>
              <a:buNone/>
            </a:pPr>
            <a:endParaRPr lang="en-US" altLang="en-US" sz="2800">
              <a:solidFill>
                <a:schemeClr val="tx2"/>
              </a:solidFill>
              <a:latin typeface="Comic Sans MS" pitchFamily="66" charset="0"/>
            </a:endParaRPr>
          </a:p>
          <a:p>
            <a:pPr eaLnBrk="1" hangingPunct="1">
              <a:spcBef>
                <a:spcPct val="0"/>
              </a:spcBef>
              <a:buClr>
                <a:schemeClr val="tx1"/>
              </a:buClr>
              <a:buFont typeface="Wingdings" pitchFamily="2" charset="2"/>
              <a:buNone/>
            </a:pPr>
            <a:r>
              <a:rPr lang="en-US" altLang="en-US" sz="2800">
                <a:solidFill>
                  <a:schemeClr val="tx2"/>
                </a:solidFill>
                <a:latin typeface="Comic Sans MS" pitchFamily="66" charset="0"/>
              </a:rPr>
              <a:t>4. Use “</a:t>
            </a:r>
            <a:r>
              <a:rPr lang="en-US" altLang="en-US" sz="2800">
                <a:solidFill>
                  <a:srgbClr val="006600"/>
                </a:solidFill>
                <a:latin typeface="Comic Sans MS" pitchFamily="66" charset="0"/>
              </a:rPr>
              <a:t>The Authority of the Resource</a:t>
            </a:r>
            <a:r>
              <a:rPr lang="en-US" altLang="en-US" sz="2800">
                <a:solidFill>
                  <a:schemeClr val="tx2"/>
                </a:solidFill>
                <a:latin typeface="Comic Sans MS" pitchFamily="66" charset="0"/>
              </a:rPr>
              <a:t>” communication technique</a:t>
            </a:r>
          </a:p>
          <a:p>
            <a:pPr eaLnBrk="1" hangingPunct="1">
              <a:spcBef>
                <a:spcPct val="0"/>
              </a:spcBef>
              <a:buClr>
                <a:schemeClr val="tx1"/>
              </a:buClr>
              <a:buFont typeface="Wingdings" pitchFamily="2" charset="2"/>
              <a:buAutoNum type="arabicPeriod"/>
            </a:pPr>
            <a:endParaRPr lang="en-US" altLang="en-US" sz="1000">
              <a:solidFill>
                <a:schemeClr val="tx2"/>
              </a:solidFill>
              <a:latin typeface="Comic Sans MS" pitchFamily="66" charset="0"/>
            </a:endParaRPr>
          </a:p>
          <a:p>
            <a:pPr eaLnBrk="1" hangingPunct="1">
              <a:spcBef>
                <a:spcPct val="0"/>
              </a:spcBef>
              <a:buClr>
                <a:schemeClr val="tx1"/>
              </a:buClr>
              <a:buFont typeface="Wingdings" pitchFamily="2" charset="2"/>
              <a:buNone/>
            </a:pPr>
            <a:endParaRPr lang="en-US" altLang="en-US" sz="1200">
              <a:solidFill>
                <a:schemeClr val="tx2"/>
              </a:solidFill>
              <a:latin typeface="Comic Sans MS" pitchFamily="66" charset="0"/>
            </a:endParaRPr>
          </a:p>
        </p:txBody>
      </p:sp>
      <p:sp>
        <p:nvSpPr>
          <p:cNvPr id="51203" name="Text Box 3"/>
          <p:cNvSpPr txBox="1">
            <a:spLocks noChangeArrowheads="1"/>
          </p:cNvSpPr>
          <p:nvPr/>
        </p:nvSpPr>
        <p:spPr bwMode="auto">
          <a:xfrm>
            <a:off x="214313" y="290513"/>
            <a:ext cx="8528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lgn="ctr" eaLnBrk="1" hangingPunct="1">
              <a:spcBef>
                <a:spcPct val="50000"/>
              </a:spcBef>
              <a:buFontTx/>
              <a:buNone/>
            </a:pPr>
            <a:r>
              <a:rPr lang="en-US" altLang="en-US" b="1">
                <a:solidFill>
                  <a:srgbClr val="006600"/>
                </a:solidFill>
                <a:latin typeface="Comic Sans MS" pitchFamily="66" charset="0"/>
              </a:rPr>
              <a:t>Use </a:t>
            </a:r>
            <a:r>
              <a:rPr lang="en-US" altLang="en-US" b="1">
                <a:latin typeface="Comic Sans MS" pitchFamily="66" charset="0"/>
              </a:rPr>
              <a:t>information and education</a:t>
            </a:r>
            <a:r>
              <a:rPr lang="en-US" altLang="en-US" b="1">
                <a:solidFill>
                  <a:srgbClr val="006600"/>
                </a:solidFill>
                <a:latin typeface="Comic Sans MS" pitchFamily="66" charset="0"/>
              </a:rPr>
              <a:t> to:</a:t>
            </a:r>
          </a:p>
        </p:txBody>
      </p:sp>
    </p:spTree>
    <p:extLst>
      <p:ext uri="{BB962C8B-B14F-4D97-AF65-F5344CB8AC3E}">
        <p14:creationId xmlns:p14="http://schemas.microsoft.com/office/powerpoint/2010/main" val="2672728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9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950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95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04800" y="228600"/>
            <a:ext cx="8077200" cy="1828800"/>
          </a:xfrm>
        </p:spPr>
        <p:txBody>
          <a:bodyPr/>
          <a:lstStyle/>
          <a:p>
            <a:pPr>
              <a:defRPr/>
            </a:pPr>
            <a:r>
              <a:rPr lang="en-US" dirty="0">
                <a:solidFill>
                  <a:schemeClr val="bg1"/>
                </a:solidFill>
                <a:effectLst>
                  <a:outerShdw blurRad="38100" dist="38100" dir="2700000" algn="tl">
                    <a:srgbClr val="000000"/>
                  </a:outerShdw>
                </a:effectLst>
              </a:rPr>
              <a:t/>
            </a:r>
            <a:br>
              <a:rPr lang="en-US" dirty="0">
                <a:solidFill>
                  <a:schemeClr val="bg1"/>
                </a:solidFill>
                <a:effectLst>
                  <a:outerShdw blurRad="38100" dist="38100" dir="2700000" algn="tl">
                    <a:srgbClr val="000000"/>
                  </a:outerShdw>
                </a:effectLst>
              </a:rPr>
            </a:br>
            <a:r>
              <a:rPr lang="en-US" dirty="0" smtClean="0">
                <a:effectLst>
                  <a:outerShdw blurRad="38100" dist="38100" dir="2700000" algn="tl">
                    <a:srgbClr val="000000"/>
                  </a:outerShdw>
                </a:effectLst>
              </a:rPr>
              <a:t>Authority </a:t>
            </a:r>
            <a:r>
              <a:rPr lang="en-US" dirty="0">
                <a:effectLst>
                  <a:outerShdw blurRad="38100" dist="38100" dir="2700000" algn="tl">
                    <a:srgbClr val="000000"/>
                  </a:outerShdw>
                </a:effectLst>
              </a:rPr>
              <a:t>of the </a:t>
            </a:r>
            <a:r>
              <a:rPr lang="en-US" dirty="0" smtClean="0">
                <a:effectLst>
                  <a:outerShdw blurRad="38100" dist="38100" dir="2700000" algn="tl">
                    <a:srgbClr val="000000"/>
                  </a:outerShdw>
                </a:effectLst>
              </a:rPr>
              <a:t>READ:</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“I recommend revising the </a:t>
            </a:r>
            <a:r>
              <a:rPr lang="en-US" dirty="0" err="1" smtClean="0">
                <a:effectLst>
                  <a:outerShdw blurRad="38100" dist="38100" dir="2700000" algn="tl">
                    <a:srgbClr val="000000"/>
                  </a:outerShdw>
                </a:effectLst>
              </a:rPr>
              <a:t>helispot</a:t>
            </a:r>
            <a:r>
              <a:rPr lang="en-US" dirty="0" smtClean="0">
                <a:effectLst>
                  <a:outerShdw blurRad="38100" dist="38100" dir="2700000" algn="tl">
                    <a:srgbClr val="000000"/>
                  </a:outerShdw>
                </a:effectLst>
              </a:rPr>
              <a:t> location…”</a:t>
            </a:r>
            <a:r>
              <a:rPr lang="en-US" i="1" dirty="0" smtClean="0">
                <a:effectLst>
                  <a:outerShdw blurRad="38100" dist="38100" dir="2700000" algn="tl">
                    <a:srgbClr val="000000"/>
                  </a:outerShdw>
                </a:effectLst>
              </a:rPr>
              <a:t/>
            </a:r>
            <a:br>
              <a:rPr lang="en-US" i="1" dirty="0" smtClean="0">
                <a:effectLst>
                  <a:outerShdw blurRad="38100" dist="38100" dir="2700000" algn="tl">
                    <a:srgbClr val="000000"/>
                  </a:outerShdw>
                </a:effectLst>
              </a:rPr>
            </a:br>
            <a:endParaRPr lang="en-US" i="1" dirty="0">
              <a:effectLst>
                <a:outerShdw blurRad="38100" dist="38100" dir="2700000" algn="tl">
                  <a:srgbClr val="000000"/>
                </a:outerShdw>
              </a:effectLst>
            </a:endParaRPr>
          </a:p>
        </p:txBody>
      </p:sp>
      <p:sp>
        <p:nvSpPr>
          <p:cNvPr id="70659" name="Rectangle 3"/>
          <p:cNvSpPr>
            <a:spLocks noGrp="1" noChangeArrowheads="1"/>
          </p:cNvSpPr>
          <p:nvPr>
            <p:ph type="body" sz="half" idx="1"/>
          </p:nvPr>
        </p:nvSpPr>
        <p:spPr>
          <a:xfrm>
            <a:off x="228600" y="2819400"/>
            <a:ext cx="4114800" cy="2971800"/>
          </a:xfrm>
        </p:spPr>
        <p:txBody>
          <a:bodyPr/>
          <a:lstStyle/>
          <a:p>
            <a:pPr>
              <a:buFontTx/>
              <a:buNone/>
              <a:defRPr/>
            </a:pPr>
            <a:r>
              <a:rPr lang="en-US" b="1" dirty="0">
                <a:solidFill>
                  <a:srgbClr val="FF9933"/>
                </a:solidFill>
              </a:rPr>
              <a:t>	</a:t>
            </a:r>
            <a:r>
              <a:rPr lang="en-US" dirty="0">
                <a:solidFill>
                  <a:srgbClr val="FF0000"/>
                </a:solidFill>
              </a:rPr>
              <a:t>“ Because I’m the resource advisor and I have a delegation of authority that empowers me to make these decisions.”</a:t>
            </a:r>
          </a:p>
        </p:txBody>
      </p:sp>
      <p:sp>
        <p:nvSpPr>
          <p:cNvPr id="70660" name="Rectangle 4"/>
          <p:cNvSpPr>
            <a:spLocks noGrp="1" noChangeArrowheads="1"/>
          </p:cNvSpPr>
          <p:nvPr>
            <p:ph type="body" sz="half" idx="2"/>
          </p:nvPr>
        </p:nvSpPr>
        <p:spPr>
          <a:xfrm>
            <a:off x="4343400" y="2209800"/>
            <a:ext cx="3810000" cy="4343400"/>
          </a:xfrm>
        </p:spPr>
        <p:txBody>
          <a:bodyPr/>
          <a:lstStyle/>
          <a:p>
            <a:pPr>
              <a:lnSpc>
                <a:spcPct val="90000"/>
              </a:lnSpc>
              <a:buFontTx/>
              <a:buNone/>
              <a:defRPr/>
            </a:pPr>
            <a:r>
              <a:rPr lang="en-US" b="1" dirty="0">
                <a:solidFill>
                  <a:srgbClr val="FF9933"/>
                </a:solidFill>
              </a:rPr>
              <a:t>	</a:t>
            </a:r>
            <a:r>
              <a:rPr lang="en-US" dirty="0">
                <a:effectLst>
                  <a:outerShdw blurRad="38100" dist="38100" dir="2700000" algn="tl">
                    <a:srgbClr val="000000"/>
                  </a:outerShdw>
                </a:effectLst>
              </a:rPr>
              <a:t>“</a:t>
            </a:r>
            <a:r>
              <a:rPr lang="en-US" dirty="0">
                <a:solidFill>
                  <a:srgbClr val="00B050"/>
                </a:solidFill>
              </a:rPr>
              <a:t>Because taking advantage of the natural opening will eliminate the need to fell 20 trees. It’s the minimum necessary action to insure that when we leave here there will be no lasting impacts from our activities.”</a:t>
            </a:r>
            <a:r>
              <a:rPr lang="en-US" b="1" dirty="0">
                <a:solidFill>
                  <a:srgbClr val="00B050"/>
                </a:solidFill>
              </a:rPr>
              <a:t> </a:t>
            </a:r>
          </a:p>
        </p:txBody>
      </p:sp>
    </p:spTree>
    <p:extLst>
      <p:ext uri="{BB962C8B-B14F-4D97-AF65-F5344CB8AC3E}">
        <p14:creationId xmlns:p14="http://schemas.microsoft.com/office/powerpoint/2010/main" val="1775956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60"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D4C6EE5F5EA743AE1CBCFECF5770FB" ma:contentTypeVersion="22" ma:contentTypeDescription="Create a new document." ma:contentTypeScope="" ma:versionID="f0f9614e0321bb0ef6eaf6422d2bbe55">
  <xsd:schema xmlns:xsd="http://www.w3.org/2001/XMLSchema" xmlns:xs="http://www.w3.org/2001/XMLSchema" xmlns:p="http://schemas.microsoft.com/office/2006/metadata/properties" xmlns:ns2="35bf02a3-37fe-404f-9393-3a49ea8754a0" xmlns:ns3="bfd5693d-caa4-44dd-94d2-3fb1c3844644" targetNamespace="http://schemas.microsoft.com/office/2006/metadata/properties" ma:root="true" ma:fieldsID="f08b0c0d2addd23875cb0922327be7bc" ns2:_="" ns3:_="">
    <xsd:import namespace="35bf02a3-37fe-404f-9393-3a49ea8754a0"/>
    <xsd:import namespace="bfd5693d-caa4-44dd-94d2-3fb1c3844644"/>
    <xsd:element name="properties">
      <xsd:complexType>
        <xsd:sequence>
          <xsd:element name="documentManagement">
            <xsd:complexType>
              <xsd:all>
                <xsd:element ref="ns2:SortOrder" minOccurs="0"/>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f02a3-37fe-404f-9393-3a49ea8754a0" elementFormDefault="qualified">
    <xsd:import namespace="http://schemas.microsoft.com/office/2006/documentManagement/types"/>
    <xsd:import namespace="http://schemas.microsoft.com/office/infopath/2007/PartnerControls"/>
    <xsd:element name="SortOrder" ma:index="8" nillable="true" ma:displayName="SortOrder" ma:internalName="SortOrder">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693d-caa4-44dd-94d2-3fb1c3844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Order xmlns="35bf02a3-37fe-404f-9393-3a49ea8754a0" xsi:nil="true"/>
  </documentManagement>
</p:properties>
</file>

<file path=customXml/itemProps1.xml><?xml version="1.0" encoding="utf-8"?>
<ds:datastoreItem xmlns:ds="http://schemas.openxmlformats.org/officeDocument/2006/customXml" ds:itemID="{496C7033-27F9-4978-8234-6A68E278B175}"/>
</file>

<file path=customXml/itemProps2.xml><?xml version="1.0" encoding="utf-8"?>
<ds:datastoreItem xmlns:ds="http://schemas.openxmlformats.org/officeDocument/2006/customXml" ds:itemID="{2AAF3C57-73F5-4554-BB79-078840E49181}"/>
</file>

<file path=customXml/itemProps3.xml><?xml version="1.0" encoding="utf-8"?>
<ds:datastoreItem xmlns:ds="http://schemas.openxmlformats.org/officeDocument/2006/customXml" ds:itemID="{B8251DC8-EA66-4BAB-AC89-4BC0E922E458}"/>
</file>

<file path=docProps/app.xml><?xml version="1.0" encoding="utf-8"?>
<Properties xmlns="http://schemas.openxmlformats.org/officeDocument/2006/extended-properties" xmlns:vt="http://schemas.openxmlformats.org/officeDocument/2006/docPropsVTypes">
  <Template>Adjacency</Template>
  <TotalTime>155</TotalTime>
  <Words>1652</Words>
  <Application>Microsoft Office PowerPoint</Application>
  <PresentationFormat>On-screen Show (4:3)</PresentationFormat>
  <Paragraphs>214</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Adjacency</vt:lpstr>
      <vt:lpstr>Region 1 Resource Advisor Training</vt:lpstr>
      <vt:lpstr>Coordination with Agency Administrator</vt:lpstr>
      <vt:lpstr>Working with the Team</vt:lpstr>
      <vt:lpstr>Some see Wilderness as…</vt:lpstr>
      <vt:lpstr>PERCEPTIONS …</vt:lpstr>
      <vt:lpstr>PowerPoint Presentation</vt:lpstr>
      <vt:lpstr>PowerPoint Presentation</vt:lpstr>
      <vt:lpstr>PowerPoint Presentation</vt:lpstr>
      <vt:lpstr> Authority of the READ: “I recommend revising the helispot location…” </vt:lpstr>
      <vt:lpstr>Wilderness Management Determining the Minimum Requirement </vt:lpstr>
      <vt:lpstr>   Preferences for Limiting Impacts Long term impacts vs. short term disturbances</vt:lpstr>
      <vt:lpstr>Wilderness Management Determining the Minimum Requirement </vt:lpstr>
      <vt:lpstr>   Preferences for Limiting Impacts Long term impacts vs. short term disturbances</vt:lpstr>
      <vt:lpstr>MIST Tactics</vt:lpstr>
      <vt:lpstr>MIST Tactics</vt:lpstr>
      <vt:lpstr>MIST Tactics</vt:lpstr>
      <vt:lpstr>PowerPoint Presentation</vt:lpstr>
      <vt:lpstr>PowerPoint Presentation</vt:lpstr>
      <vt:lpstr>Wilderness Management Determining the Minimum Requirement </vt:lpstr>
      <vt:lpstr>Spike Camps</vt:lpstr>
      <vt:lpstr>Spike Camps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Heli-Spots</vt:lpstr>
      <vt:lpstr>Authority for authorizing motorized and mechanized use</vt:lpstr>
      <vt:lpstr>Outfitters/Guides</vt:lpstr>
      <vt:lpstr>Outfitters/Guides</vt:lpstr>
      <vt:lpstr>Resorts and Org Camps</vt:lpstr>
      <vt:lpstr>Campgrounds and Concessionaires</vt:lpstr>
      <vt:lpstr>Roads and Trails</vt:lpstr>
      <vt:lpstr>Do Not Despair </vt:lpstr>
      <vt:lpstr>PowerPoint Presentation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1 Resource Advisor Training</dc:title>
  <dc:creator>USDA Forest Service</dc:creator>
  <cp:lastModifiedBy>USDA Forest Service</cp:lastModifiedBy>
  <cp:revision>15</cp:revision>
  <dcterms:created xsi:type="dcterms:W3CDTF">2014-05-04T22:20:18Z</dcterms:created>
  <dcterms:modified xsi:type="dcterms:W3CDTF">2014-05-06T14:13:15Z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0x01010078D4C6EE5F5EA743AE1CBCFECF5770FB</vt:lpwstr>
  </property>
</Properties>
</file>